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</p:sldMasterIdLst>
  <p:notesMasterIdLst>
    <p:notesMasterId r:id="rId31"/>
  </p:notesMasterIdLst>
  <p:handoutMasterIdLst>
    <p:handoutMasterId r:id="rId32"/>
  </p:handoutMasterIdLst>
  <p:sldIdLst>
    <p:sldId id="430" r:id="rId6"/>
    <p:sldId id="406" r:id="rId7"/>
    <p:sldId id="407" r:id="rId8"/>
    <p:sldId id="408" r:id="rId9"/>
    <p:sldId id="432" r:id="rId10"/>
    <p:sldId id="398" r:id="rId11"/>
    <p:sldId id="433" r:id="rId12"/>
    <p:sldId id="412" r:id="rId13"/>
    <p:sldId id="414" r:id="rId14"/>
    <p:sldId id="400" r:id="rId15"/>
    <p:sldId id="415" r:id="rId16"/>
    <p:sldId id="429" r:id="rId17"/>
    <p:sldId id="418" r:id="rId18"/>
    <p:sldId id="402" r:id="rId19"/>
    <p:sldId id="403" r:id="rId20"/>
    <p:sldId id="404" r:id="rId21"/>
    <p:sldId id="431" r:id="rId22"/>
    <p:sldId id="409" r:id="rId23"/>
    <p:sldId id="420" r:id="rId24"/>
    <p:sldId id="424" r:id="rId25"/>
    <p:sldId id="421" r:id="rId26"/>
    <p:sldId id="422" r:id="rId27"/>
    <p:sldId id="423" r:id="rId28"/>
    <p:sldId id="428" r:id="rId29"/>
    <p:sldId id="284" r:id="rId30"/>
  </p:sldIdLst>
  <p:sldSz cx="17340263" cy="9753600"/>
  <p:notesSz cx="6797675" cy="9928225"/>
  <p:custDataLst>
    <p:tags r:id="rId33"/>
  </p:custDataLst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176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354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53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706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5884" algn="l" defTabSz="914354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060" algn="l" defTabSz="914354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236" algn="l" defTabSz="914354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413" algn="l" defTabSz="914354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7B15413-3F9F-4E2A-9139-B3A95247DBF8}">
          <p14:sldIdLst>
            <p14:sldId id="430"/>
            <p14:sldId id="406"/>
            <p14:sldId id="407"/>
            <p14:sldId id="408"/>
            <p14:sldId id="432"/>
            <p14:sldId id="398"/>
            <p14:sldId id="433"/>
            <p14:sldId id="412"/>
            <p14:sldId id="414"/>
            <p14:sldId id="400"/>
            <p14:sldId id="415"/>
            <p14:sldId id="429"/>
            <p14:sldId id="418"/>
            <p14:sldId id="402"/>
            <p14:sldId id="403"/>
            <p14:sldId id="404"/>
            <p14:sldId id="431"/>
            <p14:sldId id="409"/>
            <p14:sldId id="420"/>
            <p14:sldId id="424"/>
            <p14:sldId id="421"/>
            <p14:sldId id="422"/>
            <p14:sldId id="423"/>
            <p14:sldId id="428"/>
            <p14:sldId id="284"/>
          </p14:sldIdLst>
        </p14:section>
        <p14:section name="Untitled Section" id="{9A23313B-1480-4CE8-8E76-1BC82931AC2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895" userDrawn="1">
          <p15:clr>
            <a:srgbClr val="A4A3A4"/>
          </p15:clr>
        </p15:guide>
        <p15:guide id="2" orient="horz" pos="927" userDrawn="1">
          <p15:clr>
            <a:srgbClr val="A4A3A4"/>
          </p15:clr>
        </p15:guide>
        <p15:guide id="3" orient="horz" pos="1460" userDrawn="1">
          <p15:clr>
            <a:srgbClr val="A4A3A4"/>
          </p15:clr>
        </p15:guide>
        <p15:guide id="4" orient="horz" pos="2002" userDrawn="1">
          <p15:clr>
            <a:srgbClr val="A4A3A4"/>
          </p15:clr>
        </p15:guide>
        <p15:guide id="5" orient="horz" pos="2528" userDrawn="1">
          <p15:clr>
            <a:srgbClr val="A4A3A4"/>
          </p15:clr>
        </p15:guide>
        <p15:guide id="6" orient="horz" pos="3067" userDrawn="1">
          <p15:clr>
            <a:srgbClr val="A4A3A4"/>
          </p15:clr>
        </p15:guide>
        <p15:guide id="7" orient="horz" pos="3604" userDrawn="1">
          <p15:clr>
            <a:srgbClr val="A4A3A4"/>
          </p15:clr>
        </p15:guide>
        <p15:guide id="8" orient="horz" pos="5751" userDrawn="1">
          <p15:clr>
            <a:srgbClr val="A4A3A4"/>
          </p15:clr>
        </p15:guide>
        <p15:guide id="9" pos="10532" userDrawn="1">
          <p15:clr>
            <a:srgbClr val="A4A3A4"/>
          </p15:clr>
        </p15:guide>
        <p15:guide id="10" pos="395" userDrawn="1">
          <p15:clr>
            <a:srgbClr val="A4A3A4"/>
          </p15:clr>
        </p15:guide>
        <p15:guide id="11" pos="1708" userDrawn="1">
          <p15:clr>
            <a:srgbClr val="A4A3A4"/>
          </p15:clr>
        </p15:guide>
        <p15:guide id="12" pos="1742" userDrawn="1">
          <p15:clr>
            <a:srgbClr val="A4A3A4"/>
          </p15:clr>
        </p15:guide>
        <p15:guide id="13" pos="3179" userDrawn="1">
          <p15:clr>
            <a:srgbClr val="A4A3A4"/>
          </p15:clr>
        </p15:guide>
        <p15:guide id="14" pos="3331" userDrawn="1">
          <p15:clr>
            <a:srgbClr val="A4A3A4"/>
          </p15:clr>
        </p15:guide>
        <p15:guide id="15" pos="6123" userDrawn="1">
          <p15:clr>
            <a:srgbClr val="A4A3A4"/>
          </p15:clr>
        </p15:guide>
        <p15:guide id="16" pos="6275" userDrawn="1">
          <p15:clr>
            <a:srgbClr val="A4A3A4"/>
          </p15:clr>
        </p15:guide>
        <p15:guide id="17" orient="horz" pos="390" userDrawn="1">
          <p15:clr>
            <a:srgbClr val="A4A3A4"/>
          </p15:clr>
        </p15:guide>
        <p15:guide id="18" orient="horz" pos="1461" userDrawn="1">
          <p15:clr>
            <a:srgbClr val="A4A3A4"/>
          </p15:clr>
        </p15:guide>
        <p15:guide id="19" orient="horz" pos="3066" userDrawn="1">
          <p15:clr>
            <a:srgbClr val="A4A3A4"/>
          </p15:clr>
        </p15:guide>
        <p15:guide id="20" pos="33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  <a:srgbClr val="FF0000"/>
    <a:srgbClr val="003870"/>
    <a:srgbClr val="0000FF"/>
    <a:srgbClr val="2BF91B"/>
    <a:srgbClr val="3333FF"/>
    <a:srgbClr val="33CC33"/>
    <a:srgbClr val="FF2D2D"/>
    <a:srgbClr val="FF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5852" autoAdjust="0"/>
  </p:normalViewPr>
  <p:slideViewPr>
    <p:cSldViewPr>
      <p:cViewPr varScale="1">
        <p:scale>
          <a:sx n="90" d="100"/>
          <a:sy n="90" d="100"/>
        </p:scale>
        <p:origin x="324" y="108"/>
      </p:cViewPr>
      <p:guideLst>
        <p:guide orient="horz" pos="895"/>
        <p:guide orient="horz" pos="927"/>
        <p:guide orient="horz" pos="1460"/>
        <p:guide orient="horz" pos="2002"/>
        <p:guide orient="horz" pos="2528"/>
        <p:guide orient="horz" pos="3067"/>
        <p:guide orient="horz" pos="3604"/>
        <p:guide orient="horz" pos="5751"/>
        <p:guide pos="10532"/>
        <p:guide pos="395"/>
        <p:guide pos="1708"/>
        <p:guide pos="1742"/>
        <p:guide pos="3179"/>
        <p:guide pos="3331"/>
        <p:guide pos="6123"/>
        <p:guide pos="6275"/>
        <p:guide orient="horz" pos="390"/>
        <p:guide orient="horz" pos="1461"/>
        <p:guide orient="horz" pos="3066"/>
        <p:guide pos="3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5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33C02F-5C93-4463-A815-E07E6C1C11C0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0975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5DFDB-4E7E-4F6C-803F-0C40152F49FD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4661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176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354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53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706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10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6610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25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5666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132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368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0366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8486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572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2727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92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5DFDB-4E7E-4F6C-803F-0C40152F49FD}" type="slidenum">
              <a:rPr lang="de-CH" smtClean="0"/>
              <a:pPr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099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520" y="3029939"/>
            <a:ext cx="14739224" cy="2090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1040" y="5527041"/>
            <a:ext cx="12138184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- </a:t>
            </a:r>
            <a:fld id="{E5D98EF5-3D3D-4C3A-88CA-624BD85BAB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-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4173" y="9382902"/>
            <a:ext cx="9846281" cy="3706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chemeClr val="tx1"/>
                </a:solidFill>
                <a:effectLst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srgbClr val="000000"/>
                </a:solidFill>
              </a:rPr>
              <a:t>2016-05-09                                       Graham Worthington </a:t>
            </a:r>
          </a:p>
        </p:txBody>
      </p:sp>
    </p:spTree>
    <p:extLst>
      <p:ext uri="{BB962C8B-B14F-4D97-AF65-F5344CB8AC3E}">
        <p14:creationId xmlns:p14="http://schemas.microsoft.com/office/powerpoint/2010/main" val="387376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860" y="2276476"/>
            <a:ext cx="7700669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1735" y="2276476"/>
            <a:ext cx="7700669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889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61" y="2182814"/>
            <a:ext cx="7660451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61" y="3092450"/>
            <a:ext cx="7660451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07721" y="2182814"/>
            <a:ext cx="766468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07721" y="3092450"/>
            <a:ext cx="766468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251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3025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2537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88939"/>
            <a:ext cx="5704592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9891" y="388938"/>
            <a:ext cx="969251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60" y="2041526"/>
            <a:ext cx="5704592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0456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471" y="6827838"/>
            <a:ext cx="10403735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99471" y="871539"/>
            <a:ext cx="10403735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9471" y="7634288"/>
            <a:ext cx="10403735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8596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49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71268" y="390526"/>
            <a:ext cx="3901135" cy="8321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7860" y="390526"/>
            <a:ext cx="11500202" cy="8321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426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69112" y="9197281"/>
            <a:ext cx="9846281" cy="3706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2018-05-07                                      Graham Worthington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- </a:t>
            </a:r>
            <a:fld id="{E5D98EF5-3D3D-4C3A-88CA-624BD85BAB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-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4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762" y="6267593"/>
            <a:ext cx="14739224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762" y="4133994"/>
            <a:ext cx="14739224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230" indent="0">
              <a:buNone/>
              <a:defRPr sz="2600"/>
            </a:lvl2pPr>
            <a:lvl3pPr marL="1300460" indent="0">
              <a:buNone/>
              <a:defRPr sz="2300"/>
            </a:lvl3pPr>
            <a:lvl4pPr marL="1950690" indent="0">
              <a:buNone/>
              <a:defRPr sz="2000"/>
            </a:lvl4pPr>
            <a:lvl5pPr marL="2600919" indent="0">
              <a:buNone/>
              <a:defRPr sz="2000"/>
            </a:lvl5pPr>
            <a:lvl6pPr marL="3251149" indent="0">
              <a:buNone/>
              <a:defRPr sz="2000"/>
            </a:lvl6pPr>
            <a:lvl7pPr marL="3901379" indent="0">
              <a:buNone/>
              <a:defRPr sz="2000"/>
            </a:lvl7pPr>
            <a:lvl8pPr marL="4551609" indent="0">
              <a:buNone/>
              <a:defRPr sz="2000"/>
            </a:lvl8pPr>
            <a:lvl9pPr marL="5201839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4173" y="9382902"/>
            <a:ext cx="9846281" cy="3706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chemeClr val="tx1"/>
                </a:solidFill>
                <a:effectLst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srgbClr val="000000"/>
                </a:solidFill>
              </a:rPr>
              <a:t>2016-05-09                                       Graham Worthington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3176369" y="9382902"/>
            <a:ext cx="1658248" cy="3706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- </a:t>
            </a:r>
            <a:fld id="{E5D98EF5-3D3D-4C3A-88CA-624BD85BAB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26527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014" y="2275842"/>
            <a:ext cx="765861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4634" y="2275842"/>
            <a:ext cx="765861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2016-05-09                                       Graham Worthington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3176369" y="9382902"/>
            <a:ext cx="1658248" cy="3706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- </a:t>
            </a:r>
            <a:fld id="{E5D98EF5-3D3D-4C3A-88CA-624BD85BAB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285213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14" y="2183272"/>
            <a:ext cx="7661627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014" y="3093155"/>
            <a:ext cx="7661627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08614" y="2183272"/>
            <a:ext cx="7664637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08614" y="3093155"/>
            <a:ext cx="7664637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2016-05-09                                       Graham Worthington 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3176369" y="9382902"/>
            <a:ext cx="1658248" cy="3706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- </a:t>
            </a:r>
            <a:fld id="{E5D98EF5-3D3D-4C3A-88CA-624BD85BAB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339178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7014" y="8882099"/>
            <a:ext cx="4046061" cy="677333"/>
          </a:xfrm>
          <a:prstGeom prst="rect">
            <a:avLst/>
          </a:prstGeom>
          <a:ln/>
        </p:spPr>
        <p:txBody>
          <a:bodyPr lIns="130046" tIns="65023" rIns="130046" bIns="65023"/>
          <a:lstStyle>
            <a:lvl1pPr>
              <a:defRPr/>
            </a:lvl1pPr>
          </a:lstStyle>
          <a:p>
            <a:pPr>
              <a:defRPr/>
            </a:pP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5,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David McColl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2A3C6-35B7-4F7C-9645-E2DA207A41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2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673" y="3030539"/>
            <a:ext cx="14740917" cy="2090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1464" y="5527676"/>
            <a:ext cx="12137337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189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84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526" y="6267450"/>
            <a:ext cx="14738800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526" y="4133850"/>
            <a:ext cx="14738800" cy="2133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720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8.jpeg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Relationship Id="rId14" Type="http://schemas.openxmlformats.org/officeDocument/2006/relationships/image" Target="../media/image7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7013" y="390596"/>
            <a:ext cx="15606237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7013" y="2275842"/>
            <a:ext cx="15606237" cy="643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4173" y="9382902"/>
            <a:ext cx="9846281" cy="3706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chemeClr val="tx1"/>
                </a:solidFill>
                <a:effectLst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srgbClr val="000000"/>
                </a:solidFill>
              </a:rPr>
              <a:t>2016-05-09                                       Graham Worthington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176369" y="9382902"/>
            <a:ext cx="1658248" cy="3706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- </a:t>
            </a:r>
            <a:fld id="{A16553D2-E6DE-4B2C-88D4-DC26D86CE98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-</a:t>
            </a: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14594723" y="8127999"/>
            <a:ext cx="2745541" cy="1422400"/>
            <a:chOff x="4848" y="3600"/>
            <a:chExt cx="912" cy="630"/>
          </a:xfrm>
        </p:grpSpPr>
        <p:grpSp>
          <p:nvGrpSpPr>
            <p:cNvPr id="2" name="Group 8"/>
            <p:cNvGrpSpPr>
              <a:grpSpLocks/>
            </p:cNvGrpSpPr>
            <p:nvPr userDrawn="1"/>
          </p:nvGrpSpPr>
          <p:grpSpPr bwMode="auto">
            <a:xfrm>
              <a:off x="5088" y="3600"/>
              <a:ext cx="480" cy="384"/>
              <a:chOff x="202" y="0"/>
              <a:chExt cx="1006" cy="718"/>
            </a:xfrm>
          </p:grpSpPr>
          <p:sp>
            <p:nvSpPr>
              <p:cNvPr id="3" name="Rectangle 9"/>
              <p:cNvSpPr>
                <a:spLocks noChangeArrowheads="1"/>
              </p:cNvSpPr>
              <p:nvPr/>
            </p:nvSpPr>
            <p:spPr bwMode="auto">
              <a:xfrm>
                <a:off x="202" y="0"/>
                <a:ext cx="1006" cy="7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087" name="Picture 10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" y="0"/>
                <a:ext cx="889" cy="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Rectangle 11"/>
              <p:cNvSpPr>
                <a:spLocks noChangeArrowheads="1"/>
              </p:cNvSpPr>
              <p:nvPr/>
            </p:nvSpPr>
            <p:spPr bwMode="auto">
              <a:xfrm>
                <a:off x="202" y="0"/>
                <a:ext cx="1006" cy="7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089" name="Picture 12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" y="0"/>
                <a:ext cx="889" cy="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85" name="Text Box 13"/>
            <p:cNvSpPr txBox="1">
              <a:spLocks noChangeArrowheads="1"/>
            </p:cNvSpPr>
            <p:nvPr userDrawn="1"/>
          </p:nvSpPr>
          <p:spPr bwMode="auto">
            <a:xfrm>
              <a:off x="4848" y="4032"/>
              <a:ext cx="912" cy="19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AU" sz="2300" dirty="0">
                  <a:solidFill>
                    <a:srgbClr val="FF0000"/>
                  </a:solidFill>
                  <a:latin typeface="Times New Roman" pitchFamily="18" charset="0"/>
                </a:rPr>
                <a:t>www.palea.org</a:t>
              </a:r>
              <a:endParaRPr lang="en-US" sz="23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32" name="Group 14"/>
          <p:cNvGrpSpPr>
            <a:grpSpLocks/>
          </p:cNvGrpSpPr>
          <p:nvPr userDrawn="1"/>
        </p:nvGrpSpPr>
        <p:grpSpPr bwMode="auto">
          <a:xfrm>
            <a:off x="1" y="0"/>
            <a:ext cx="1445021" cy="9753600"/>
            <a:chOff x="0" y="0"/>
            <a:chExt cx="480" cy="4368"/>
          </a:xfrm>
        </p:grpSpPr>
        <p:grpSp>
          <p:nvGrpSpPr>
            <p:cNvPr id="1033" name="Group 15"/>
            <p:cNvGrpSpPr>
              <a:grpSpLocks/>
            </p:cNvGrpSpPr>
            <p:nvPr/>
          </p:nvGrpSpPr>
          <p:grpSpPr bwMode="auto">
            <a:xfrm>
              <a:off x="0" y="0"/>
              <a:ext cx="480" cy="1488"/>
              <a:chOff x="0" y="1056"/>
              <a:chExt cx="1392" cy="2496"/>
            </a:xfrm>
          </p:grpSpPr>
          <p:pic>
            <p:nvPicPr>
              <p:cNvPr id="1068" name="Picture 16" descr="elevator 11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1056"/>
                <a:ext cx="720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" name="Picture 17" descr="escalators 4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304"/>
                <a:ext cx="672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70" name="Group 18"/>
              <p:cNvGrpSpPr>
                <a:grpSpLocks/>
              </p:cNvGrpSpPr>
              <p:nvPr/>
            </p:nvGrpSpPr>
            <p:grpSpPr bwMode="auto">
              <a:xfrm>
                <a:off x="0" y="1056"/>
                <a:ext cx="672" cy="624"/>
                <a:chOff x="3168" y="1968"/>
                <a:chExt cx="480" cy="629"/>
              </a:xfrm>
            </p:grpSpPr>
            <p:sp>
              <p:nvSpPr>
                <p:cNvPr id="6" name="Rectangle 19"/>
                <p:cNvSpPr>
                  <a:spLocks noChangeArrowheads="1"/>
                </p:cNvSpPr>
                <p:nvPr/>
              </p:nvSpPr>
              <p:spPr bwMode="auto">
                <a:xfrm>
                  <a:off x="3168" y="1968"/>
                  <a:ext cx="481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81" name="Picture 20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" name="Rectangle 21"/>
                <p:cNvSpPr>
                  <a:spLocks noChangeArrowheads="1"/>
                </p:cNvSpPr>
                <p:nvPr/>
              </p:nvSpPr>
              <p:spPr bwMode="auto">
                <a:xfrm>
                  <a:off x="3168" y="1968"/>
                  <a:ext cx="481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83" name="Picture 22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71" name="Picture 23" descr="elevator 10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1632"/>
                <a:ext cx="72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2" name="Picture 24" descr="escalators2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680"/>
                <a:ext cx="67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73" name="Group 25"/>
              <p:cNvGrpSpPr>
                <a:grpSpLocks/>
              </p:cNvGrpSpPr>
              <p:nvPr/>
            </p:nvGrpSpPr>
            <p:grpSpPr bwMode="auto">
              <a:xfrm>
                <a:off x="672" y="2304"/>
                <a:ext cx="720" cy="624"/>
                <a:chOff x="3168" y="1968"/>
                <a:chExt cx="480" cy="629"/>
              </a:xfrm>
            </p:grpSpPr>
            <p:sp>
              <p:nvSpPr>
                <p:cNvPr id="1050" name="Rectangle 26"/>
                <p:cNvSpPr>
                  <a:spLocks noChangeArrowheads="1"/>
                </p:cNvSpPr>
                <p:nvPr/>
              </p:nvSpPr>
              <p:spPr bwMode="auto">
                <a:xfrm>
                  <a:off x="3170" y="1968"/>
                  <a:ext cx="478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8" name="Picture 27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" name="Rectangle 28"/>
                <p:cNvSpPr>
                  <a:spLocks noChangeArrowheads="1"/>
                </p:cNvSpPr>
                <p:nvPr/>
              </p:nvSpPr>
              <p:spPr bwMode="auto">
                <a:xfrm>
                  <a:off x="3170" y="1968"/>
                  <a:ext cx="478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" name="Picture 29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74" name="Picture 30" descr="elevator5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28"/>
                <a:ext cx="67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5" name="Picture 31" descr="escalator4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880"/>
                <a:ext cx="72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4" name="Group 32"/>
            <p:cNvGrpSpPr>
              <a:grpSpLocks/>
            </p:cNvGrpSpPr>
            <p:nvPr/>
          </p:nvGrpSpPr>
          <p:grpSpPr bwMode="auto">
            <a:xfrm>
              <a:off x="0" y="1488"/>
              <a:ext cx="480" cy="1488"/>
              <a:chOff x="0" y="1056"/>
              <a:chExt cx="1392" cy="2496"/>
            </a:xfrm>
          </p:grpSpPr>
          <p:pic>
            <p:nvPicPr>
              <p:cNvPr id="1052" name="Picture 33" descr="elevator 11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1056"/>
                <a:ext cx="720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3" name="Picture 34" descr="escalators 4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304"/>
                <a:ext cx="672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54" name="Group 35"/>
              <p:cNvGrpSpPr>
                <a:grpSpLocks/>
              </p:cNvGrpSpPr>
              <p:nvPr/>
            </p:nvGrpSpPr>
            <p:grpSpPr bwMode="auto">
              <a:xfrm>
                <a:off x="0" y="1056"/>
                <a:ext cx="672" cy="624"/>
                <a:chOff x="3168" y="1968"/>
                <a:chExt cx="480" cy="629"/>
              </a:xfrm>
            </p:grpSpPr>
            <p:sp>
              <p:nvSpPr>
                <p:cNvPr id="1060" name="Rectangle 36"/>
                <p:cNvSpPr>
                  <a:spLocks noChangeArrowheads="1"/>
                </p:cNvSpPr>
                <p:nvPr/>
              </p:nvSpPr>
              <p:spPr bwMode="auto">
                <a:xfrm>
                  <a:off x="3168" y="1970"/>
                  <a:ext cx="481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65" name="Picture 37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62" name="Rectangle 38"/>
                <p:cNvSpPr>
                  <a:spLocks noChangeArrowheads="1"/>
                </p:cNvSpPr>
                <p:nvPr/>
              </p:nvSpPr>
              <p:spPr bwMode="auto">
                <a:xfrm>
                  <a:off x="3168" y="1970"/>
                  <a:ext cx="481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1" name="Picture 39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55" name="Picture 40" descr="elevator 10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1632"/>
                <a:ext cx="72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6" name="Picture 41" descr="escalators2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680"/>
                <a:ext cx="67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57" name="Group 42"/>
              <p:cNvGrpSpPr>
                <a:grpSpLocks/>
              </p:cNvGrpSpPr>
              <p:nvPr/>
            </p:nvGrpSpPr>
            <p:grpSpPr bwMode="auto">
              <a:xfrm>
                <a:off x="672" y="2304"/>
                <a:ext cx="720" cy="624"/>
                <a:chOff x="3168" y="1968"/>
                <a:chExt cx="480" cy="629"/>
              </a:xfrm>
            </p:grpSpPr>
            <p:sp>
              <p:nvSpPr>
                <p:cNvPr id="1067" name="Rectangle 43"/>
                <p:cNvSpPr>
                  <a:spLocks noChangeArrowheads="1"/>
                </p:cNvSpPr>
                <p:nvPr/>
              </p:nvSpPr>
              <p:spPr bwMode="auto">
                <a:xfrm>
                  <a:off x="3170" y="1972"/>
                  <a:ext cx="478" cy="62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61" name="Picture 44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69" name="Rectangle 45"/>
                <p:cNvSpPr>
                  <a:spLocks noChangeArrowheads="1"/>
                </p:cNvSpPr>
                <p:nvPr/>
              </p:nvSpPr>
              <p:spPr bwMode="auto">
                <a:xfrm>
                  <a:off x="3170" y="1972"/>
                  <a:ext cx="478" cy="62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63" name="Picture 46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58" name="Picture 47" descr="elevator5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28"/>
                <a:ext cx="67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9" name="Picture 48" descr="escalator4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880"/>
                <a:ext cx="72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5" name="Group 49"/>
            <p:cNvGrpSpPr>
              <a:grpSpLocks/>
            </p:cNvGrpSpPr>
            <p:nvPr/>
          </p:nvGrpSpPr>
          <p:grpSpPr bwMode="auto">
            <a:xfrm>
              <a:off x="0" y="2880"/>
              <a:ext cx="480" cy="1488"/>
              <a:chOff x="0" y="1056"/>
              <a:chExt cx="1392" cy="2496"/>
            </a:xfrm>
          </p:grpSpPr>
          <p:pic>
            <p:nvPicPr>
              <p:cNvPr id="1036" name="Picture 50" descr="elevator 11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1056"/>
                <a:ext cx="720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51" descr="escalators 4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304"/>
                <a:ext cx="672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38" name="Group 52"/>
              <p:cNvGrpSpPr>
                <a:grpSpLocks/>
              </p:cNvGrpSpPr>
              <p:nvPr/>
            </p:nvGrpSpPr>
            <p:grpSpPr bwMode="auto">
              <a:xfrm>
                <a:off x="0" y="1056"/>
                <a:ext cx="672" cy="624"/>
                <a:chOff x="3168" y="1968"/>
                <a:chExt cx="480" cy="629"/>
              </a:xfrm>
            </p:grpSpPr>
            <p:sp>
              <p:nvSpPr>
                <p:cNvPr id="1077" name="Rectangle 53"/>
                <p:cNvSpPr>
                  <a:spLocks noChangeArrowheads="1"/>
                </p:cNvSpPr>
                <p:nvPr/>
              </p:nvSpPr>
              <p:spPr bwMode="auto">
                <a:xfrm>
                  <a:off x="3168" y="1966"/>
                  <a:ext cx="481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49" name="Picture 54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79" name="Rectangle 55"/>
                <p:cNvSpPr>
                  <a:spLocks noChangeArrowheads="1"/>
                </p:cNvSpPr>
                <p:nvPr/>
              </p:nvSpPr>
              <p:spPr bwMode="auto">
                <a:xfrm>
                  <a:off x="3168" y="1966"/>
                  <a:ext cx="481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51" name="Picture 56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39" name="Picture 57" descr="elevator 10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1632"/>
                <a:ext cx="72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0" name="Picture 58" descr="escalators2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680"/>
                <a:ext cx="67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41" name="Group 59"/>
              <p:cNvGrpSpPr>
                <a:grpSpLocks/>
              </p:cNvGrpSpPr>
              <p:nvPr/>
            </p:nvGrpSpPr>
            <p:grpSpPr bwMode="auto">
              <a:xfrm>
                <a:off x="672" y="2304"/>
                <a:ext cx="720" cy="624"/>
                <a:chOff x="3168" y="1968"/>
                <a:chExt cx="480" cy="629"/>
              </a:xfrm>
            </p:grpSpPr>
            <p:sp>
              <p:nvSpPr>
                <p:cNvPr id="1084" name="Rectangle 60"/>
                <p:cNvSpPr>
                  <a:spLocks noChangeArrowheads="1"/>
                </p:cNvSpPr>
                <p:nvPr/>
              </p:nvSpPr>
              <p:spPr bwMode="auto">
                <a:xfrm>
                  <a:off x="3170" y="1968"/>
                  <a:ext cx="478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45" name="Picture 61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86" name="Rectangle 62"/>
                <p:cNvSpPr>
                  <a:spLocks noChangeArrowheads="1"/>
                </p:cNvSpPr>
                <p:nvPr/>
              </p:nvSpPr>
              <p:spPr bwMode="auto">
                <a:xfrm>
                  <a:off x="3170" y="1968"/>
                  <a:ext cx="478" cy="62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047" name="Picture 63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8" y="1968"/>
                  <a:ext cx="424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42" name="Picture 64" descr="elevator5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28"/>
                <a:ext cx="67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3" name="Picture 65" descr="escalator4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880"/>
                <a:ext cx="72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9033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6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6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6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6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har char="•"/>
        <a:defRPr sz="4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har char="–"/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har char="•"/>
        <a:defRPr sz="3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60" y="2276476"/>
            <a:ext cx="15604543" cy="6435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861" y="9040813"/>
            <a:ext cx="4045074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BC59-DCDC-45B1-A854-044CC9210EF9}" type="datetimeFigureOut">
              <a:rPr lang="en-AU" smtClean="0"/>
              <a:t>11/09/2021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4732" y="9040813"/>
            <a:ext cx="5490801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27330" y="9040813"/>
            <a:ext cx="404507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7644-3D1D-4C6D-969E-260322FF5A1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894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au/imgres?imgurl=http://cdn2.hubspot.net/hubfs/340101/ISO_Logo.png&amp;imgrefurl=http://www.impactdakota.com/blog/the-importance-of-iso-certification-and-new-standards-for-manufacturers&amp;docid=__U2TnHXOHaBGM&amp;tbnid=12B99qSJOEI3XM:&amp;vet=1&amp;w=295&amp;h=271&amp;hl=en&amp;safe=active&amp;bih=673&amp;biw=1366&amp;ved=0ahUKEwizvbryw_bSAhUESSYKHRGzBpAQMwgzKAMwAw&amp;iact=c&amp;ictx=1" TargetMode="External"/><Relationship Id="rId2" Type="http://schemas.openxmlformats.org/officeDocument/2006/relationships/hyperlink" Target="https://www.google.com.au/imgres?imgurl=http://airlines-airports.com/wp-content/uploads/2016/08/Israel-TEL-AVIV-1.jpg&amp;imgrefurl=http://airlines-airports.com/united-airlines-reservation-office-in-tel-aviv-israel/&amp;docid=esJPf5OwX3b4eM&amp;tbnid=1bQ9Jg6bdjCROM:&amp;vet=1&amp;w=1840&amp;h=1345&amp;hl=en&amp;safe=active&amp;bih=673&amp;biw=1366&amp;ved=0ahUKEwjV242-svbSAhVEJiYKHbS4AXIQMwg6KAcwBw&amp;iact=c&amp;ictx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www.google.com.au/imgres?imgurl=https://www.cepis.org/media/logo-cen1.jpg&amp;imgrefurl=http://www.cepis.org/index.jsp?p%3D1041%26n%3D2982%26a%3D4795&amp;docid=CF4dJ11ENzd-CM&amp;tbnid=F8ycr3hz2rUopM:&amp;vet=1&amp;w=2765&amp;h=2184&amp;hl=en&amp;safe=active&amp;bih=673&amp;biw=1366&amp;ved=0ahUKEwiO07mwxPbSAhXJSiYKHUqxC6oQMwgbKAAwAA&amp;iact=c&amp;ictx=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1141" y="9350158"/>
            <a:ext cx="10922445" cy="39030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AU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eaLnBrk="1" hangingPunct="1">
              <a:spcBef>
                <a:spcPct val="0"/>
              </a:spcBef>
              <a:defRPr/>
            </a:pPr>
            <a:endParaRPr lang="en-US" sz="240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lvl="0" algn="l" eaLnBrk="1" hangingPunct="1">
              <a:spcBef>
                <a:spcPct val="0"/>
              </a:spcBef>
              <a:defRPr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Arial" charset="0"/>
              </a:rPr>
              <a:t>			           	</a:t>
            </a:r>
          </a:p>
          <a:p>
            <a:pPr lvl="0" algn="l" eaLnBrk="1" hangingPunct="1">
              <a:spcBef>
                <a:spcPct val="0"/>
              </a:spcBef>
              <a:defRPr/>
            </a:pPr>
            <a:endParaRPr lang="en-US" sz="240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lvl="0" algn="l" eaLnBrk="1" hangingPunct="1">
              <a:spcBef>
                <a:spcPct val="0"/>
              </a:spcBef>
              <a:defRPr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Arial" charset="0"/>
              </a:rPr>
              <a:t>                                                      </a:t>
            </a:r>
            <a:endParaRPr lang="en-US" sz="24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lvl="0" algn="l" eaLnBrk="1" hangingPunct="1">
              <a:spcBef>
                <a:spcPct val="0"/>
              </a:spcBef>
              <a:defRPr/>
            </a:pPr>
            <a:r>
              <a:rPr lang="en-US" sz="2400" b="0" kern="1200" dirty="0">
                <a:solidFill>
                  <a:srgbClr val="000000"/>
                </a:solidFill>
                <a:effectLst/>
                <a:latin typeface="Arial" charset="0"/>
              </a:rPr>
              <a:t>					</a:t>
            </a:r>
            <a:endParaRPr lang="en-AU" sz="28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Image result for shanghai buildings"/>
          <p:cNvSpPr>
            <a:spLocks noChangeAspect="1" noChangeArrowheads="1"/>
          </p:cNvSpPr>
          <p:nvPr/>
        </p:nvSpPr>
        <p:spPr bwMode="auto">
          <a:xfrm>
            <a:off x="2167732" y="-205458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3" name="AutoShape 4" descr="Image result for shanghai buildings"/>
          <p:cNvSpPr>
            <a:spLocks noChangeAspect="1" noChangeArrowheads="1"/>
          </p:cNvSpPr>
          <p:nvPr/>
        </p:nvSpPr>
        <p:spPr bwMode="auto">
          <a:xfrm>
            <a:off x="2384479" y="1129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677989" y="80904"/>
            <a:ext cx="12611311" cy="2416481"/>
          </a:xfrm>
        </p:spPr>
        <p:txBody>
          <a:bodyPr/>
          <a:lstStyle/>
          <a:p>
            <a:pPr algn="l"/>
            <a:r>
              <a:rPr lang="en-US" altLang="zh-CN" sz="54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/>
            </a:r>
            <a:br>
              <a:rPr lang="en-US" altLang="zh-CN" sz="54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</a:br>
            <a:r>
              <a:rPr lang="en-US" altLang="zh-CN" sz="54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  </a:t>
            </a:r>
            <a:r>
              <a:rPr lang="ko-KR" altLang="en-US" sz="44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한국 </a:t>
            </a:r>
            <a:r>
              <a:rPr lang="ko-KR" altLang="en-US" sz="440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국제 </a:t>
            </a:r>
            <a:r>
              <a:rPr lang="ko-KR" altLang="en-US" sz="4400" smtClean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승강기 엑스포  </a:t>
            </a:r>
            <a:r>
              <a:rPr lang="en-US" altLang="ko-KR" sz="44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2021</a:t>
            </a:r>
            <a:r>
              <a:rPr lang="en-AU" sz="44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/>
            </a:r>
            <a:br>
              <a:rPr lang="en-AU" sz="44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</a:br>
            <a:r>
              <a:rPr lang="en-AU" sz="44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</a:t>
            </a:r>
            <a:endParaRPr lang="zh-CN" altLang="zh-CN" sz="4400" dirty="0">
              <a:solidFill>
                <a:srgbClr val="FF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4" name="AutoShape 4" descr="Image result for paris landmarks pictures"/>
          <p:cNvSpPr>
            <a:spLocks noChangeAspect="1" noChangeArrowheads="1"/>
          </p:cNvSpPr>
          <p:nvPr/>
        </p:nvSpPr>
        <p:spPr bwMode="auto">
          <a:xfrm>
            <a:off x="2601226" y="228036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6" name="AutoShape 6" descr="Image result for paris landmarks pictures"/>
          <p:cNvSpPr>
            <a:spLocks noChangeAspect="1" noChangeArrowheads="1"/>
          </p:cNvSpPr>
          <p:nvPr/>
        </p:nvSpPr>
        <p:spPr bwMode="auto">
          <a:xfrm>
            <a:off x="2817972" y="444783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7" name="AutoShape 8" descr="Image result for paris landmarks pictures"/>
          <p:cNvSpPr>
            <a:spLocks noChangeAspect="1" noChangeArrowheads="1"/>
          </p:cNvSpPr>
          <p:nvPr/>
        </p:nvSpPr>
        <p:spPr bwMode="auto">
          <a:xfrm>
            <a:off x="3034719" y="66153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8" name="AutoShape 10" descr="Image result for paris landmarks pictures"/>
          <p:cNvSpPr>
            <a:spLocks noChangeAspect="1" noChangeArrowheads="1"/>
          </p:cNvSpPr>
          <p:nvPr/>
        </p:nvSpPr>
        <p:spPr bwMode="auto">
          <a:xfrm>
            <a:off x="3251466" y="878276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AutoShape 12" descr="Image result for paris landmarks pictures"/>
          <p:cNvSpPr>
            <a:spLocks noChangeAspect="1" noChangeArrowheads="1"/>
          </p:cNvSpPr>
          <p:nvPr/>
        </p:nvSpPr>
        <p:spPr bwMode="auto">
          <a:xfrm>
            <a:off x="3468212" y="1095023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0" name="AutoShape 14" descr="Image result for paris landmarks pictures"/>
          <p:cNvSpPr>
            <a:spLocks noChangeAspect="1" noChangeArrowheads="1"/>
          </p:cNvSpPr>
          <p:nvPr/>
        </p:nvSpPr>
        <p:spPr bwMode="auto">
          <a:xfrm>
            <a:off x="10718360" y="1403935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1" name="AutoShape 16" descr="Image result for paris landmarks pictures"/>
          <p:cNvSpPr>
            <a:spLocks noChangeAspect="1" noChangeArrowheads="1"/>
          </p:cNvSpPr>
          <p:nvPr/>
        </p:nvSpPr>
        <p:spPr bwMode="auto">
          <a:xfrm>
            <a:off x="3901706" y="1528516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2" name="AutoShape 18" descr="Image result for landmarks paris"/>
          <p:cNvSpPr>
            <a:spLocks noChangeAspect="1" noChangeArrowheads="1"/>
          </p:cNvSpPr>
          <p:nvPr/>
        </p:nvSpPr>
        <p:spPr bwMode="auto">
          <a:xfrm>
            <a:off x="4118452" y="1745263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3" name="AutoShape 20" descr="Image result for landmarks paris"/>
          <p:cNvSpPr>
            <a:spLocks noChangeAspect="1" noChangeArrowheads="1"/>
          </p:cNvSpPr>
          <p:nvPr/>
        </p:nvSpPr>
        <p:spPr bwMode="auto">
          <a:xfrm>
            <a:off x="4335199" y="196201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7" name="AutoShape 14" descr="Image result for paris escalators"/>
          <p:cNvSpPr>
            <a:spLocks noChangeAspect="1" noChangeArrowheads="1"/>
          </p:cNvSpPr>
          <p:nvPr/>
        </p:nvSpPr>
        <p:spPr bwMode="auto">
          <a:xfrm>
            <a:off x="3684959" y="131177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8" name="AutoShape 16" descr="Image result for paris escalators"/>
          <p:cNvSpPr>
            <a:spLocks noChangeAspect="1" noChangeArrowheads="1"/>
          </p:cNvSpPr>
          <p:nvPr/>
        </p:nvSpPr>
        <p:spPr bwMode="auto">
          <a:xfrm>
            <a:off x="3901706" y="1528516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9" name="AutoShape 18" descr="Image result for paris escalators"/>
          <p:cNvSpPr>
            <a:spLocks noChangeAspect="1" noChangeArrowheads="1"/>
          </p:cNvSpPr>
          <p:nvPr/>
        </p:nvSpPr>
        <p:spPr bwMode="auto">
          <a:xfrm>
            <a:off x="4118452" y="1745263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4" name="AutoShape 2" descr="Related imag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244497" y="-205458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5" name="AutoShape 4" descr="Related imag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461243" y="1129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16" name="AutoShape 6" descr="Related imag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77990" y="228036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0" name="AutoShape 10" descr="Image result for iso"/>
          <p:cNvSpPr>
            <a:spLocks noChangeAspect="1" noChangeArrowheads="1"/>
          </p:cNvSpPr>
          <p:nvPr/>
        </p:nvSpPr>
        <p:spPr bwMode="auto">
          <a:xfrm>
            <a:off x="4335199" y="196201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1" name="AutoShape 12" descr="Related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94737" y="444783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2" name="AutoShape 14" descr="Related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111483" y="66153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3" name="AutoShape 16" descr="Related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375227" y="42347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4" name="AutoShape 20" descr="Image result for cen"/>
          <p:cNvSpPr>
            <a:spLocks noChangeAspect="1" noChangeArrowheads="1"/>
          </p:cNvSpPr>
          <p:nvPr/>
        </p:nvSpPr>
        <p:spPr bwMode="auto">
          <a:xfrm>
            <a:off x="4551946" y="2178756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5" name="AutoShape 22" descr="Image result for cen"/>
          <p:cNvSpPr>
            <a:spLocks noChangeAspect="1" noChangeArrowheads="1"/>
          </p:cNvSpPr>
          <p:nvPr/>
        </p:nvSpPr>
        <p:spPr bwMode="auto">
          <a:xfrm>
            <a:off x="4768692" y="2395503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6" name="AutoShape 24" descr="Related image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544977" y="1095023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7" name="AutoShape 26" descr="Related image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761723" y="131177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8" name="AutoShape 2" descr="Image result for tall buildings in asia"/>
          <p:cNvSpPr>
            <a:spLocks noChangeAspect="1" noChangeArrowheads="1"/>
          </p:cNvSpPr>
          <p:nvPr/>
        </p:nvSpPr>
        <p:spPr bwMode="auto">
          <a:xfrm>
            <a:off x="4985439" y="2612250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29" name="AutoShape 4" descr="Image result for tall buildings in asia"/>
          <p:cNvSpPr>
            <a:spLocks noChangeAspect="1" noChangeArrowheads="1"/>
          </p:cNvSpPr>
          <p:nvPr/>
        </p:nvSpPr>
        <p:spPr bwMode="auto">
          <a:xfrm>
            <a:off x="5202186" y="2828996"/>
            <a:ext cx="433493" cy="4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31" name="Rectangle 30"/>
          <p:cNvSpPr/>
          <p:nvPr/>
        </p:nvSpPr>
        <p:spPr>
          <a:xfrm>
            <a:off x="3684959" y="5130582"/>
            <a:ext cx="10025733" cy="4624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AU" sz="4400" b="1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algn="ctr"/>
            <a:endParaRPr lang="en-AU" sz="4400" b="1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algn="ctr"/>
            <a:endParaRPr lang="en-AU" sz="4400" b="1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algn="ctr"/>
            <a:endParaRPr lang="en-AU" sz="1050" b="1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algn="ctr"/>
            <a:endParaRPr lang="en-AU" sz="4400" b="1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endParaRPr lang="en-AU" sz="2000" b="1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endParaRPr lang="en-AU" sz="2000" b="1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r>
              <a:rPr lang="en-AU" sz="4000" b="1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    </a:t>
            </a:r>
            <a:r>
              <a:rPr lang="ko-KR" altLang="en-US" sz="4000" b="1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규정</a:t>
            </a:r>
            <a:r>
              <a:rPr lang="en-US" altLang="ko-KR" sz="4000" b="1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000" b="1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000" b="1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r>
              <a:rPr lang="en-AU" sz="2800" b="1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		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87" y="2056198"/>
            <a:ext cx="9948969" cy="629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 bwMode="auto">
          <a:xfrm>
            <a:off x="8534958" y="3864365"/>
            <a:ext cx="2376264" cy="25202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AU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" name="Picture 2047">
            <a:extLst>
              <a:ext uri="{FF2B5EF4-FFF2-40B4-BE49-F238E27FC236}">
                <a16:creationId xmlns:a16="http://schemas.microsoft.com/office/drawing/2014/main" id="{48462B3B-75F5-4F0A-8F0C-4C4191F405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0334" y="201378"/>
            <a:ext cx="9879958" cy="1073044"/>
          </a:xfrm>
          <a:prstGeom prst="rect">
            <a:avLst/>
          </a:prstGeom>
        </p:spPr>
      </p:pic>
      <p:sp>
        <p:nvSpPr>
          <p:cNvPr id="2049" name="Rectangle 2048">
            <a:extLst>
              <a:ext uri="{FF2B5EF4-FFF2-40B4-BE49-F238E27FC236}">
                <a16:creationId xmlns:a16="http://schemas.microsoft.com/office/drawing/2014/main" id="{870606FF-23E4-454C-B9A5-33C9EBD4763B}"/>
              </a:ext>
            </a:extLst>
          </p:cNvPr>
          <p:cNvSpPr/>
          <p:nvPr/>
        </p:nvSpPr>
        <p:spPr bwMode="auto">
          <a:xfrm>
            <a:off x="3521268" y="100097"/>
            <a:ext cx="914400" cy="914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80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166" y="1432956"/>
            <a:ext cx="14003384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인도네시아</a:t>
            </a:r>
            <a:endParaRPr lang="en-GB" sz="28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11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 기구 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</a:t>
            </a:r>
            <a:r>
              <a:rPr lang="ko-KR" altLang="en-US" sz="200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인력부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</a:t>
            </a:r>
            <a:r>
              <a:rPr lang="en-GB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MENAKER)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또는 </a:t>
            </a:r>
            <a:r>
              <a:rPr lang="en-GB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(MoM)</a:t>
            </a:r>
          </a:p>
          <a:p>
            <a:pPr marL="0" indent="0">
              <a:buNone/>
            </a:pPr>
            <a:endParaRPr lang="en-AU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2017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인력부에서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1995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규제의 개정판 </a:t>
            </a:r>
            <a:r>
              <a:rPr lang="en-AU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Permanaker</a:t>
            </a:r>
            <a:r>
              <a:rPr lang="en-AU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No. 06.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승객 및 화물 또는 특수 물품의 운송에 사용되는 엘리베이터의 기획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제조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설치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사용 및 유지보수를 위한 최소한의 규정으로 국가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규정으로써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수용</a:t>
            </a: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업체들은 대부분의 국제 규정 및 표준을 수용할 예정</a:t>
            </a: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sz="5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r>
              <a:rPr lang="en-AU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BSN, APPLE </a:t>
            </a:r>
            <a:r>
              <a:rPr lang="en-AU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alc</a:t>
            </a:r>
            <a:r>
              <a:rPr lang="en-AU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규제당국은</a:t>
            </a:r>
            <a:r>
              <a:rPr lang="en-AU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en-AU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ISO 8100-1 &amp; 2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도입을 어느 정도 지원</a:t>
            </a: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일본</a:t>
            </a:r>
            <a:endParaRPr lang="en-GB" sz="28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7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 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국토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인프라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교통 및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200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관광부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(MLIT)</a:t>
            </a:r>
            <a:endParaRPr lang="en-GB" sz="2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1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AU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JISA 4307- 1 &amp; 2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가</a:t>
            </a:r>
            <a:r>
              <a:rPr lang="en-AU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2019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25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 발표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en-AU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ISO 8100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이 발표되기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3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주 전</a:t>
            </a: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AU" sz="16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AU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JISA 4307- 1 &amp; 2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는 </a:t>
            </a:r>
            <a:r>
              <a:rPr lang="en-AU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ISO 8100 – 1 &amp; 2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를 기반으로 함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일본 건물 표준법과 일관성을 유지하기 위해 기술과 관련된 내용은 개정하여 일본 산업표준 수립</a:t>
            </a: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AU" sz="2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 Graham Worthington                                                  9</a:t>
            </a:r>
          </a:p>
          <a:p>
            <a:pPr marL="0" indent="0">
              <a:buNone/>
            </a:pP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AU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1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635D18D-3680-4C07-9E81-DED9CDD6E332}"/>
              </a:ext>
            </a:extLst>
          </p:cNvPr>
          <p:cNvSpPr txBox="1">
            <a:spLocks/>
          </p:cNvSpPr>
          <p:nvPr/>
        </p:nvSpPr>
        <p:spPr bwMode="auto">
          <a:xfrm>
            <a:off x="3468211" y="124272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7032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806" y="1436824"/>
            <a:ext cx="13995743" cy="7920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한국</a:t>
            </a:r>
            <a:endParaRPr lang="en-GB" sz="28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10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행정안전부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(MOIS)</a:t>
            </a:r>
          </a:p>
          <a:p>
            <a:pPr marL="0" indent="0">
              <a:buNone/>
            </a:pPr>
            <a:endParaRPr lang="en-AU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행정안전부는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2019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3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27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 엘리베이터시설안전관리 프로그램 개정시작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2019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3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27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 발효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한국 승강기안전공단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</a:t>
            </a:r>
            <a:r>
              <a:rPr lang="en-US" altLang="ko-KR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KoELSA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)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MOIS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산하 기관으로 </a:t>
            </a: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 및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에스컬레이터 안전관리에 특화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승인과 인증을 담당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EN81-20 &amp; 50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을 기반으로 신규 설계실행규정이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2019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년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3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28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일 발표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일부 한국 요구사항포함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PESSRAL(ISO 22201-1),PESSRAE(ISO 22201-2)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를 위한 표준에 대해 </a:t>
            </a:r>
            <a:r>
              <a:rPr lang="en-US" altLang="ko-KR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KoELSA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와 연구 진행중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altLang="ko-KR" sz="6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한국 표준 및 </a:t>
            </a: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엘리베이터산업은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IoT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기술 표준안에 대해 함께 협력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altLang="ko-KR" sz="20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r>
              <a:rPr lang="ko-KR" altLang="en-US" sz="20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기존 승강기에 대한 안전 규정</a:t>
            </a:r>
            <a:endParaRPr lang="en-US" altLang="ko-KR" sz="20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이상된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승강기는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3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년마다 특별안전 검사 대상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	-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설치 검사 표준에 다른 검사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	-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제동장치 열화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견인역량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기계절연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브레이크힘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감속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안전 기어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도어운동 에너지 등을 위한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     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정확한검사장비사용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altLang="ko-KR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defTabSz="536071">
              <a:lnSpc>
                <a:spcPts val="1999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21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이상된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승강기는 규정된 안전 장비를 위한 신규 설계 규정을 준수해야 함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defTabSz="536071">
              <a:lnSpc>
                <a:spcPts val="1999"/>
              </a:lnSpc>
              <a:buNone/>
              <a:defRPr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 	    -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자동 구조작업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더블 브레이크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UCMP, ACO,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안전도어홀더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문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손가락끼임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보호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긴급상황 가이드 등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endParaRPr lang="en-US" sz="7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800" b="0" kern="12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Graham Worthington                                                   10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solidFill>
                <a:schemeClr val="tx1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EE5129-CA36-4538-82F5-9C964CD0E78F}"/>
              </a:ext>
            </a:extLst>
          </p:cNvPr>
          <p:cNvSpPr txBox="1">
            <a:spLocks/>
          </p:cNvSpPr>
          <p:nvPr/>
        </p:nvSpPr>
        <p:spPr bwMode="auto">
          <a:xfrm>
            <a:off x="3468211" y="124272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5602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806" y="1430639"/>
            <a:ext cx="13995743" cy="7920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한국 </a:t>
            </a:r>
            <a:r>
              <a:rPr lang="en-US" altLang="ko-KR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</a:t>
            </a: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계속</a:t>
            </a:r>
            <a:r>
              <a:rPr lang="en-GB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…)</a:t>
            </a:r>
          </a:p>
          <a:p>
            <a:pPr marL="0" indent="0">
              <a:buNone/>
            </a:pPr>
            <a:endParaRPr lang="en-GB" sz="10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대한승강기협회</a:t>
            </a:r>
            <a:r>
              <a:rPr lang="en-AU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</a:t>
            </a:r>
            <a:r>
              <a:rPr lang="en-AU" sz="200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KoLA</a:t>
            </a:r>
            <a:r>
              <a:rPr lang="en-AU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)</a:t>
            </a:r>
            <a:endParaRPr lang="en-US" altLang="ko-KR" sz="2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atinLnBrk="1"/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법인등기일자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2020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11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23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(406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개 회원사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21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7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기준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)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latinLnBrk="1">
              <a:buNone/>
            </a:pPr>
            <a:endParaRPr lang="en-US" sz="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KoALA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설립 목적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vl="1"/>
            <a:r>
              <a:rPr lang="ko-KR" altLang="en-US" sz="2000" b="0" dirty="0" err="1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엘리베이터및</a:t>
            </a: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에스컬레이터 산업 발전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vl="1"/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 에스컬레이터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운영사간 협력 증진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vl="1"/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대중의 안전에 대한 인식 제고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2018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년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3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27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일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Act 15526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를 통해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완전 개정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엘리베이터 안전관리법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568951" lvl="1" indent="0">
              <a:buNone/>
            </a:pPr>
            <a:endParaRPr lang="en-US" altLang="ko-KR" sz="3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568951" lvl="1" indent="0">
              <a:buNone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68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조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(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협회 설립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)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엘리베이터 운영사는 엘리베이터 안전업계의 건실한 발전과 엘리베이터 운영업체의 공동 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568951" lvl="1" indent="0">
              <a:buNone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이해관계를 위해 엘리베이터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운영사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연합을 설립할 수 있다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 (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이하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“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협회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”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라함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)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sz="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sz="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altLang="ko-KR" sz="6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주요활동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대중에 대한 안전 캠페인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정책 및 법 개선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교육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엘리베이터 엑스포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등 행사 지원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산업 및 기술 교류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회원사간 </a:t>
            </a: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엘리베이터 및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에스컬레이터 부품의 온라인 판매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800" b="0" kern="12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Graham Worthington                                                   11</a:t>
            </a: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solidFill>
                <a:schemeClr val="tx1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203182-F9D8-4559-B37E-20E6B03DD668}"/>
              </a:ext>
            </a:extLst>
          </p:cNvPr>
          <p:cNvSpPr txBox="1">
            <a:spLocks/>
          </p:cNvSpPr>
          <p:nvPr/>
        </p:nvSpPr>
        <p:spPr bwMode="auto">
          <a:xfrm>
            <a:off x="3468211" y="124272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524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50" y="1420813"/>
            <a:ext cx="14008100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AU" sz="7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마카오</a:t>
            </a:r>
            <a:endParaRPr lang="en-GB" sz="28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14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 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국토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공공사업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교통</a:t>
            </a:r>
            <a:r>
              <a:rPr lang="en-AU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(DSSOPT)</a:t>
            </a:r>
            <a:endParaRPr lang="en-AU" sz="2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1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개발품질원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(IDQ)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이 국가 규정 수립을 위한 작업에 착수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자원 부족 및 방향성의 부재로 현재까지 진전은 더딤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 PALEA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가 </a:t>
            </a:r>
            <a:r>
              <a:rPr lang="en-AU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ISO 8100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통해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IDQ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지원하려고 함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현재 결정된 계획은 없음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AU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U.S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컨설턴트 및 미국자금지원 카지노를 통해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ANSI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와 함께 현재 대부분의 국제규정이 수용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</a:p>
          <a:p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말레이시아</a:t>
            </a:r>
            <a:endParaRPr lang="en-GB" sz="28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20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 </a:t>
            </a:r>
            <a:r>
              <a:rPr lang="en-GB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안전 보건부</a:t>
            </a:r>
            <a:r>
              <a:rPr lang="en-GB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(DOSH)</a:t>
            </a:r>
          </a:p>
          <a:p>
            <a:pPr marL="0" indent="0">
              <a:buNone/>
            </a:pPr>
            <a:endParaRPr lang="en-AU" sz="1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GB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EN81-20 &amp; EN81-50 ( MS EN81-20 &amp; 50)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가 보건부로부터 승인을 받고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두 표준 모두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DSM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에서 활용</a:t>
            </a:r>
            <a:endParaRPr lang="en-GB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검사기관 및 업계 구성원들이 건물 및 소방안전 규정에 영향을 미치는 변화를 준비하고 있는 관계로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동안 완전한 실행이 진행되지 않을 것 </a:t>
            </a:r>
            <a:endParaRPr lang="en-GB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소방안전규정은 말레이시아 법으로 </a:t>
            </a:r>
            <a:r>
              <a:rPr lang="en-GB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EN81-58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를 단기간 내에 수용하기란 어려울 것으로 보임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</a:t>
            </a:r>
            <a:endParaRPr lang="en-US" sz="20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36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 Graham Worthington                                                  12</a:t>
            </a: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C3E9E9-AA90-43C5-B7F8-D2C0A10202B6}"/>
              </a:ext>
            </a:extLst>
          </p:cNvPr>
          <p:cNvSpPr txBox="1">
            <a:spLocks/>
          </p:cNvSpPr>
          <p:nvPr/>
        </p:nvSpPr>
        <p:spPr bwMode="auto">
          <a:xfrm>
            <a:off x="3468211" y="124272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768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996" y="1432956"/>
            <a:ext cx="14003553" cy="7200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AU" sz="7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7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필리핀</a:t>
            </a:r>
            <a:endParaRPr lang="en-GB" sz="24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9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</a:t>
            </a:r>
            <a:r>
              <a:rPr lang="en-GB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: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필리핀 공공사업 및 고속도로부</a:t>
            </a:r>
            <a:r>
              <a:rPr lang="en-AU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(DPWH) </a:t>
            </a:r>
          </a:p>
          <a:p>
            <a:pPr marL="0" indent="0">
              <a:buNone/>
            </a:pPr>
            <a:r>
              <a:rPr lang="en-AU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	   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필리핀 국가건물규정</a:t>
            </a:r>
            <a:r>
              <a:rPr lang="en-AU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(NBC)</a:t>
            </a:r>
          </a:p>
          <a:p>
            <a:pPr marL="0" indent="0">
              <a:buNone/>
            </a:pPr>
            <a:endParaRPr lang="en-AU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NBC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하에서 발표된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PSME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및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ASME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가 국가표준으로 제안됨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실제로는 대부분 국제 규정 및 표준이 수용됨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r>
              <a:rPr lang="en-US" sz="1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</a:t>
            </a:r>
          </a:p>
          <a:p>
            <a:r>
              <a:rPr lang="en-GB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 81 -20 &amp; 50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 </a:t>
            </a:r>
            <a:r>
              <a:rPr lang="en-GB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EN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규정 의 도입에 대한 이해관계자의 관심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 산업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지원을 위한 </a:t>
            </a: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 협회의 </a:t>
            </a:r>
            <a:endParaRPr lang="en-US" altLang="ko-KR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설립의 장점에 대한 비공식 논의가 있었음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endParaRPr lang="en-GB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GB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GB" sz="1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태국</a:t>
            </a:r>
            <a:endParaRPr lang="en-GB" sz="24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 </a:t>
            </a:r>
            <a:r>
              <a:rPr lang="en-GB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공공사업 및 도시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&amp;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국가계획부</a:t>
            </a:r>
            <a:r>
              <a:rPr lang="en-AU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(DPT)</a:t>
            </a:r>
          </a:p>
          <a:p>
            <a:pPr marL="0" indent="0">
              <a:buNone/>
            </a:pPr>
            <a:endParaRPr lang="en-AU" sz="1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태국은 자체적으로 </a:t>
            </a:r>
            <a:r>
              <a:rPr lang="ko-KR" altLang="en-US" sz="2000" b="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국가 엘리베이터 및 </a:t>
            </a:r>
            <a:r>
              <a:rPr lang="ko-KR" altLang="en-US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엘리베이터 규정이 없음</a:t>
            </a:r>
            <a:r>
              <a:rPr lang="en-US" altLang="ko-KR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. </a:t>
            </a:r>
            <a:r>
              <a:rPr lang="ko-KR" altLang="en-US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대부분 </a:t>
            </a:r>
            <a:r>
              <a:rPr lang="en-AU" altLang="ko-KR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EN81-20 / 50</a:t>
            </a:r>
            <a:r>
              <a:rPr lang="ko-KR" altLang="en-US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을 포함한 국제 규정을 사용</a:t>
            </a:r>
            <a:endParaRPr lang="en-AU" sz="2000" b="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태국엔지니어링연구소연합이 국가 규정 수립을 위한 업무를 추진하고 있음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규제관계자 및 업계 구성원과 함께 한 이전 </a:t>
            </a:r>
            <a:r>
              <a:rPr lang="en-US" altLang="ko-KR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PALEA </a:t>
            </a:r>
            <a:r>
              <a:rPr lang="ko-KR" altLang="en-US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방콕회의에서 </a:t>
            </a:r>
            <a:r>
              <a:rPr lang="en-US" altLang="ko-KR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PALEA</a:t>
            </a:r>
            <a:r>
              <a:rPr lang="ko-KR" altLang="en-US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가 지원하게 될 </a:t>
            </a:r>
            <a:r>
              <a:rPr lang="en-AU" altLang="ko-KR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EN81-20 / 50  (ISO 8100)</a:t>
            </a:r>
            <a:r>
              <a:rPr lang="ko-KR" altLang="en-US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에 대한 많은 관심이 표명되었음</a:t>
            </a:r>
            <a:r>
              <a:rPr lang="en-US" altLang="ko-KR" sz="2000" b="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itchFamily="18" charset="0"/>
              </a:rPr>
              <a:t>. </a:t>
            </a: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GB" sz="6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7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Graham Worthington                                                   13</a:t>
            </a:r>
          </a:p>
          <a:p>
            <a:pPr marL="0" indent="0">
              <a:buNone/>
            </a:pPr>
            <a:r>
              <a:rPr lang="en-AU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9E69C2-4F18-4239-8A26-4FE2A84EA137}"/>
              </a:ext>
            </a:extLst>
          </p:cNvPr>
          <p:cNvSpPr txBox="1">
            <a:spLocks/>
          </p:cNvSpPr>
          <p:nvPr/>
        </p:nvSpPr>
        <p:spPr bwMode="auto">
          <a:xfrm>
            <a:off x="3468211" y="124272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7032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0387" y="4867275"/>
            <a:ext cx="2330202" cy="322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181" y="1432773"/>
            <a:ext cx="11568574" cy="6984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싱가포르</a:t>
            </a:r>
            <a:endParaRPr lang="en-GB" sz="28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12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</a:t>
            </a:r>
            <a:r>
              <a:rPr lang="en-GB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: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싱가포르 국제기업청</a:t>
            </a:r>
            <a:r>
              <a:rPr lang="en-AU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(IE Singapore)</a:t>
            </a:r>
          </a:p>
          <a:p>
            <a:pPr marL="0" indent="0">
              <a:buNone/>
            </a:pPr>
            <a:endParaRPr lang="en-AU" sz="1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AU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SS550:2020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이 발표되어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2021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7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일자로 발효</a:t>
            </a:r>
            <a:r>
              <a:rPr lang="en-AU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개정안은</a:t>
            </a:r>
            <a:r>
              <a:rPr lang="en-AU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EN81-20 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/ 50</a:t>
            </a:r>
            <a:r>
              <a:rPr lang="en-GB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(ISO 8100 – 1&amp;2)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와 조율될 것임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 </a:t>
            </a:r>
          </a:p>
          <a:p>
            <a:pPr marL="0" indent="0">
              <a:buNone/>
            </a:pPr>
            <a:endParaRPr lang="en-US" sz="1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에스컬레이터규정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SS 626 : 2017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는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EN 115-1:2008 + A1:2010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의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해석판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일부 지역 요구조건을 포함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               </a:t>
            </a:r>
          </a:p>
          <a:p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작업안전 및 보건위원회는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“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전기 승객 및 물품 승강기의 유지보수에 대한 안전한 작업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＂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을 발표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이는 인력부와 협력을 통해 이뤄짐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 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BCA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는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263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페이지의 문서 건설환경 내에서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“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접근성에 대한 규정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”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을 발표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이는 건설환경에서 모든 예측가능한 조건을 다루며 승강기에 대한 특별 세션을 담고 있다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 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6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BCA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는 </a:t>
            </a: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엘리베이터 및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에스컬레이터에 대한 원격 모니터링 시스템 설치를 위한 실행 규정의 초안을 작성했다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. </a:t>
            </a:r>
            <a:endParaRPr lang="en-SG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BCA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는 업계 구성원 및 제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3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자와 협력하여 원격 유지보수를 효과적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효율적으로 그리고 안전하게 할 수 있는 방식을 모색하고 있다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Arial" panose="020B0604020202020204" pitchFamily="34" charset="0"/>
              </a:rPr>
              <a:t>. </a:t>
            </a:r>
            <a:endParaRPr lang="en-US" sz="1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1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  Graham Worthington                                      14</a:t>
            </a: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22D1074-BE9F-4E0F-A5CE-88DF670F1922}"/>
              </a:ext>
            </a:extLst>
          </p:cNvPr>
          <p:cNvSpPr txBox="1">
            <a:spLocks/>
          </p:cNvSpPr>
          <p:nvPr/>
        </p:nvSpPr>
        <p:spPr bwMode="auto">
          <a:xfrm>
            <a:off x="3468211" y="103560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7032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806" y="1428732"/>
            <a:ext cx="13995743" cy="75608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AU" sz="6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4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대만</a:t>
            </a:r>
            <a:r>
              <a:rPr lang="en-US" altLang="ko-KR" sz="24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4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중국</a:t>
            </a:r>
            <a:endParaRPr lang="en-GB" sz="24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105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</a:t>
            </a:r>
            <a:r>
              <a:rPr lang="en-GB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:</a:t>
            </a:r>
            <a:r>
              <a:rPr lang="ko-KR" altLang="en-US" sz="1800" i="1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표준</a:t>
            </a:r>
            <a:r>
              <a:rPr lang="en-US" altLang="ko-KR" sz="1800" i="1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800" i="1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기상 및 검사국</a:t>
            </a:r>
            <a:r>
              <a:rPr lang="en-AU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(BSMI)</a:t>
            </a:r>
          </a:p>
          <a:p>
            <a:pPr marL="0" indent="0">
              <a:buNone/>
            </a:pPr>
            <a:endParaRPr lang="en-AU" sz="1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 81-20 &amp; 50 (CNS 15827-20/50)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이 발표되었지만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의무사항은 아님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 </a:t>
            </a:r>
            <a:endParaRPr lang="en-US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sz="1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신규 규정을 뒷받침 할 시험시설 개선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시험 계획 및 발표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자격문서 작업등으로 인해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완전한 실행은 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2022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년에 가능할 </a:t>
            </a:r>
            <a:endParaRPr lang="en-US" altLang="ko-KR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    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것으로 예상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</a:t>
            </a:r>
            <a:endParaRPr lang="en-US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r>
              <a:rPr lang="ko-KR" altLang="en-US" sz="24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베트남</a:t>
            </a:r>
            <a:endParaRPr lang="en-GB" sz="24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105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</a:t>
            </a:r>
            <a:r>
              <a:rPr lang="en-GB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:</a:t>
            </a:r>
            <a:r>
              <a:rPr lang="en-AU" sz="300" dirty="0"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노동보훈사회부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en-AU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(MOLISA)</a:t>
            </a:r>
          </a:p>
          <a:p>
            <a:pPr marL="0" indent="0">
              <a:buNone/>
            </a:pPr>
            <a:endParaRPr lang="en-AU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TCVN 6395 -20 &amp; 50 (EN81-20 &amp; 50)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가 </a:t>
            </a:r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TCVN 6395 – 1 &amp; 2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를 대체</a:t>
            </a:r>
            <a:endParaRPr lang="en-GB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TCVN MRL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</a:t>
            </a:r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MMR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규제가 규정으로 병합</a:t>
            </a:r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</a:p>
          <a:p>
            <a:pPr marL="0" indent="0">
              <a:buNone/>
            </a:pPr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</a:t>
            </a:r>
          </a:p>
          <a:p>
            <a:pPr marL="0" indent="0">
              <a:buNone/>
            </a:pPr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5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개의 규정이 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2020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11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발표</a:t>
            </a:r>
            <a:endParaRPr lang="en-GB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AU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TCVN 6397- 1:2020 ( EN115-1:2017) , TCVN 6396 - 21:2020 ( EN81-21:2014)</a:t>
            </a:r>
          </a:p>
          <a:p>
            <a:pPr marL="0" indent="0">
              <a:buNone/>
            </a:pPr>
            <a:r>
              <a:rPr lang="en-AU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 TCVN 6396 - 22:2020 ( EN81-22:2014), TCVN 6396 - 31:2020 ( EN81-31:2010)</a:t>
            </a:r>
          </a:p>
          <a:p>
            <a:pPr marL="0" indent="0">
              <a:buNone/>
            </a:pPr>
            <a:r>
              <a:rPr lang="en-AU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 TCVN 6396 - 43:2020 ( EN81-43:2009)</a:t>
            </a:r>
          </a:p>
          <a:p>
            <a:pPr marL="0" indent="0">
              <a:buNone/>
            </a:pPr>
            <a:endParaRPr lang="en-AU" sz="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TCVN 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는 엘리베이터 및 에스컬레이터에 대한</a:t>
            </a:r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26 EN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</a:t>
            </a:r>
            <a:r>
              <a:rPr lang="en-GB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ISO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규정을 도입</a:t>
            </a:r>
            <a:endParaRPr lang="en-US" altLang="ko-KR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endParaRPr lang="en-US" sz="11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3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6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6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  Graham Worthington                                                 15</a:t>
            </a:r>
          </a:p>
          <a:p>
            <a:pPr marL="0" indent="0">
              <a:buNone/>
            </a:pPr>
            <a:endParaRPr lang="en-AU" sz="2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2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2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1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2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2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2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05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3392EA-F0DE-4352-BD07-8DAEA9CB68F3}"/>
              </a:ext>
            </a:extLst>
          </p:cNvPr>
          <p:cNvSpPr txBox="1">
            <a:spLocks/>
          </p:cNvSpPr>
          <p:nvPr/>
        </p:nvSpPr>
        <p:spPr bwMode="auto">
          <a:xfrm>
            <a:off x="3468211" y="103560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7032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211" y="9952"/>
            <a:ext cx="11704320" cy="1420804"/>
          </a:xfrm>
        </p:spPr>
        <p:txBody>
          <a:bodyPr/>
          <a:lstStyle/>
          <a:p>
            <a:pPr algn="l"/>
            <a:r>
              <a:rPr lang="en-AU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EN 81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및 </a:t>
            </a:r>
            <a:r>
              <a:rPr lang="en-AU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ISO 8100 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규정의 조화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FD6BDD0-323A-48D0-9383-5B9D93876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428" y="1180120"/>
            <a:ext cx="11521280" cy="7685319"/>
          </a:xfrm>
        </p:spPr>
        <p:txBody>
          <a:bodyPr>
            <a:normAutofit fontScale="55000" lnSpcReduction="20000"/>
          </a:bodyPr>
          <a:lstStyle/>
          <a:p>
            <a:endParaRPr lang="en-US" sz="8000" i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sz="80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8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>
              <a:buNone/>
            </a:pPr>
            <a:endParaRPr lang="en-AU" sz="14400" b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n-AU" sz="14400" b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56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96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>
              <a:buNone/>
            </a:pPr>
            <a:endParaRPr lang="en-AU" sz="14400" b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GB" sz="14400" b="0" dirty="0">
                <a:solidFill>
                  <a:schemeClr val="tx1"/>
                </a:solidFill>
                <a:effectLst/>
                <a:latin typeface="+mj-lt"/>
              </a:rPr>
              <a:t> </a:t>
            </a:r>
            <a:endParaRPr lang="en-AU" sz="14400" b="0" dirty="0">
              <a:solidFill>
                <a:schemeClr val="tx1"/>
              </a:solidFill>
              <a:effectLst/>
              <a:latin typeface="+mj-lt"/>
            </a:endParaRPr>
          </a:p>
          <a:p>
            <a:pPr>
              <a:buNone/>
            </a:pPr>
            <a:endParaRPr lang="en-AU" dirty="0"/>
          </a:p>
        </p:txBody>
      </p:sp>
      <p:sp>
        <p:nvSpPr>
          <p:cNvPr id="32" name="Slide Number Placeholder 1">
            <a:extLst>
              <a:ext uri="{FF2B5EF4-FFF2-40B4-BE49-F238E27FC236}">
                <a16:creationId xmlns:a16="http://schemas.microsoft.com/office/drawing/2014/main" id="{98A16FC9-0BAF-4BC0-9584-EFD0A0055E76}"/>
              </a:ext>
            </a:extLst>
          </p:cNvPr>
          <p:cNvSpPr txBox="1">
            <a:spLocks/>
          </p:cNvSpPr>
          <p:nvPr/>
        </p:nvSpPr>
        <p:spPr>
          <a:xfrm>
            <a:off x="12291537" y="6708224"/>
            <a:ext cx="727075" cy="191800"/>
          </a:xfrm>
          <a:prstGeom prst="rect">
            <a:avLst/>
          </a:prstGeom>
          <a:ln/>
        </p:spPr>
        <p:txBody>
          <a:bodyPr lIns="0" tIns="0" rIns="0" bIns="0"/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E383A37-0660-4440-BF2B-80803908BBCC}" type="slidenum">
              <a:rPr lang="de-DE" sz="120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de-DE" sz="1200" dirty="0">
              <a:solidFill>
                <a:srgbClr val="000000"/>
              </a:solidFill>
            </a:endParaRPr>
          </a:p>
        </p:txBody>
      </p:sp>
      <p:pic>
        <p:nvPicPr>
          <p:cNvPr id="33" name="Picture 8" descr="ISO logo-2">
            <a:extLst>
              <a:ext uri="{FF2B5EF4-FFF2-40B4-BE49-F238E27FC236}">
                <a16:creationId xmlns:a16="http://schemas.microsoft.com/office/drawing/2014/main" id="{B04E0DEF-58AE-43C6-BF39-BE4BDE28C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7505" y="5240700"/>
            <a:ext cx="1189745" cy="109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86442A59-1B1D-4E14-BD7B-3EB3D6CB6F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610936"/>
              </p:ext>
            </p:extLst>
          </p:nvPr>
        </p:nvGraphicFramePr>
        <p:xfrm>
          <a:off x="3251593" y="5264088"/>
          <a:ext cx="1399864" cy="1108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icture" r:id="rId5" imgW="1040892" imgH="830580" progId="Word.Picture.8">
                  <p:embed/>
                </p:oleObj>
              </mc:Choice>
              <mc:Fallback>
                <p:oleObj name="Picture" r:id="rId5" imgW="1040892" imgH="830580" progId="Word.Picture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593" y="5264088"/>
                        <a:ext cx="1399864" cy="1108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50">
            <a:extLst>
              <a:ext uri="{FF2B5EF4-FFF2-40B4-BE49-F238E27FC236}">
                <a16:creationId xmlns:a16="http://schemas.microsoft.com/office/drawing/2014/main" id="{BD5EAD8D-B339-4128-BDE1-FFB5F9E1A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706" y="3879458"/>
            <a:ext cx="7135247" cy="4985980"/>
          </a:xfrm>
          <a:prstGeom prst="rect">
            <a:avLst/>
          </a:prstGeom>
          <a:noFill/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b="1" i="1" u="sng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국제협력그룹 회원</a:t>
            </a:r>
            <a:endParaRPr lang="en-US" b="1" i="1" u="sng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180975" indent="-18097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ISO </a:t>
            </a: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전문가 </a:t>
            </a:r>
            <a:endParaRPr lang="en-US" i="1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47675" lvl="2" indent="-18097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중국</a:t>
            </a:r>
            <a:endParaRPr lang="en-US" i="1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47675" lvl="2" indent="-18097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한국</a:t>
            </a:r>
            <a:endParaRPr lang="en-US" i="1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47675" lvl="2" indent="-18097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일본</a:t>
            </a:r>
            <a:endParaRPr lang="en-US" i="1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47675" lvl="2" indent="-180975" eaLnBrk="0" fontAlgn="auto" hangingPunct="0">
              <a:spcBef>
                <a:spcPts val="0"/>
              </a:spcBef>
              <a:spcAft>
                <a:spcPts val="1200"/>
              </a:spcAft>
              <a:buFontTx/>
              <a:buChar char="-"/>
              <a:defRPr/>
            </a:pP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미국</a:t>
            </a:r>
            <a:endParaRPr lang="en-US" i="1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180975" indent="-180975" eaLnBrk="0" fontAlgn="auto" hangingPunct="0">
              <a:spcBef>
                <a:spcPts val="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PALEA (CEN/TC &amp; ISO</a:t>
            </a: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와 협력</a:t>
            </a:r>
            <a:r>
              <a:rPr 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)</a:t>
            </a:r>
          </a:p>
          <a:p>
            <a:pPr marL="180975" indent="-18097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CEN/TC 10</a:t>
            </a:r>
          </a:p>
          <a:p>
            <a:pPr marL="447675" lvl="2" indent="-18097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의장 및 사무총장</a:t>
            </a:r>
            <a:endParaRPr lang="en-US" i="1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47675" lvl="2" indent="-18097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CEN/TC WG</a:t>
            </a: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담당자</a:t>
            </a:r>
            <a:endParaRPr lang="en-US" i="1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47675" lvl="2" indent="-180975" eaLnBrk="0" fontAlgn="auto" hangingPunct="0">
              <a:spcBef>
                <a:spcPts val="0"/>
              </a:spcBef>
              <a:spcAft>
                <a:spcPts val="1200"/>
              </a:spcAft>
              <a:buFontTx/>
              <a:buChar char="-"/>
              <a:defRPr/>
            </a:pP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기타  임시그룹 담당자</a:t>
            </a:r>
            <a:endParaRPr lang="en-US" i="1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180975" lvl="2" indent="-18097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i="1" kern="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초빙전문가</a:t>
            </a:r>
            <a:endParaRPr lang="en-US" i="1" kern="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36" name="Right Arrow 10">
            <a:extLst>
              <a:ext uri="{FF2B5EF4-FFF2-40B4-BE49-F238E27FC236}">
                <a16:creationId xmlns:a16="http://schemas.microsoft.com/office/drawing/2014/main" id="{1F43FBB3-780C-4E5E-8861-23528D263F28}"/>
              </a:ext>
            </a:extLst>
          </p:cNvPr>
          <p:cNvSpPr/>
          <p:nvPr/>
        </p:nvSpPr>
        <p:spPr bwMode="auto">
          <a:xfrm>
            <a:off x="3329098" y="6336564"/>
            <a:ext cx="1505038" cy="743320"/>
          </a:xfrm>
          <a:prstGeom prst="rightArrow">
            <a:avLst>
              <a:gd name="adj1" fmla="val 50000"/>
              <a:gd name="adj2" fmla="val 41445"/>
            </a:avLst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 dirty="0">
                <a:solidFill>
                  <a:srgbClr val="000000"/>
                </a:solidFill>
                <a:cs typeface="Arial" charset="0"/>
              </a:rPr>
              <a:t>Resolutions</a:t>
            </a:r>
            <a:endParaRPr lang="en-GB" sz="1600" i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" name="Right Arrow 11">
            <a:extLst>
              <a:ext uri="{FF2B5EF4-FFF2-40B4-BE49-F238E27FC236}">
                <a16:creationId xmlns:a16="http://schemas.microsoft.com/office/drawing/2014/main" id="{AE2981DB-6889-40C2-9B21-797CDB9DF871}"/>
              </a:ext>
            </a:extLst>
          </p:cNvPr>
          <p:cNvSpPr/>
          <p:nvPr/>
        </p:nvSpPr>
        <p:spPr bwMode="auto">
          <a:xfrm rot="10800000" flipV="1">
            <a:off x="12631572" y="6374448"/>
            <a:ext cx="1582172" cy="705437"/>
          </a:xfrm>
          <a:prstGeom prst="rightArrow">
            <a:avLst>
              <a:gd name="adj1" fmla="val 50000"/>
              <a:gd name="adj2" fmla="val 45057"/>
            </a:avLst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 dirty="0">
                <a:solidFill>
                  <a:srgbClr val="000000"/>
                </a:solidFill>
                <a:cs typeface="Arial" charset="0"/>
              </a:rPr>
              <a:t>Resolutions</a:t>
            </a:r>
            <a:endParaRPr lang="en-GB" sz="1600" i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BC8585C9-6F48-4404-A51A-0EE9770C0511}"/>
              </a:ext>
            </a:extLst>
          </p:cNvPr>
          <p:cNvSpPr txBox="1">
            <a:spLocks/>
          </p:cNvSpPr>
          <p:nvPr/>
        </p:nvSpPr>
        <p:spPr>
          <a:xfrm>
            <a:off x="5046663" y="1420813"/>
            <a:ext cx="7655916" cy="224676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7800" indent="-1778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7780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2667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>
                <a:tab pos="534988" algn="l"/>
              </a:tabLst>
              <a:defRPr sz="16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0113" indent="-17938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813" indent="-1778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5100" indent="-179388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ISO/TC 178 </a:t>
            </a:r>
            <a:r>
              <a:rPr lang="ko-KR" alt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및</a:t>
            </a:r>
            <a:r>
              <a:rPr 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CEN/TC 10</a:t>
            </a:r>
            <a:r>
              <a:rPr lang="ko-KR" alt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의 상호 결의안을 바탕으로 형성</a:t>
            </a:r>
            <a:endParaRPr lang="en-US" sz="2000" dirty="0">
              <a:solidFill>
                <a:prstClr val="black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fontAlgn="auto">
              <a:spcAft>
                <a:spcPts val="1200"/>
              </a:spcAft>
            </a:pPr>
            <a:r>
              <a:rPr 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2008</a:t>
            </a:r>
            <a:r>
              <a:rPr lang="ko-KR" alt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년 발표된 합병에 대한 태스크포스</a:t>
            </a:r>
            <a:endParaRPr lang="en-US" sz="2000" dirty="0">
              <a:solidFill>
                <a:prstClr val="black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fontAlgn="auto">
              <a:spcAft>
                <a:spcPts val="1200"/>
              </a:spcAft>
            </a:pPr>
            <a:r>
              <a:rPr 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EN 81-20/-50</a:t>
            </a:r>
            <a:r>
              <a:rPr lang="ko-KR" alt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의 준비 및 수립에 참여</a:t>
            </a:r>
            <a:endParaRPr lang="en-US" sz="2000" dirty="0">
              <a:solidFill>
                <a:prstClr val="black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fontAlgn="auto">
              <a:spcAft>
                <a:spcPts val="1200"/>
              </a:spcAft>
            </a:pPr>
            <a:r>
              <a:rPr lang="ko-KR" alt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국제규정 조화를 위한 로드맵 설정</a:t>
            </a:r>
            <a:endParaRPr lang="en-US" sz="2000" dirty="0">
              <a:solidFill>
                <a:prstClr val="black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fontAlgn="auto">
              <a:spcAft>
                <a:spcPts val="1200"/>
              </a:spcAft>
            </a:pPr>
            <a:r>
              <a:rPr 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</a:t>
            </a:r>
            <a:r>
              <a:rPr lang="ko-KR" alt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글로벌 기술장벽자유무역추구</a:t>
            </a:r>
            <a:r>
              <a:rPr lang="en-US" altLang="ko-KR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(</a:t>
            </a:r>
            <a:r>
              <a:rPr lang="ko-KR" alt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동등한 안전</a:t>
            </a:r>
            <a:r>
              <a:rPr lang="en-US" altLang="ko-KR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</a:t>
            </a:r>
            <a:r>
              <a:rPr lang="ko-KR" alt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품질</a:t>
            </a:r>
            <a:r>
              <a:rPr lang="en-US" altLang="ko-KR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</a:t>
            </a:r>
            <a:r>
              <a:rPr lang="en-US" altLang="ko-KR" sz="2000" dirty="0">
                <a:solidFill>
                  <a:prstClr val="black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)</a:t>
            </a:r>
            <a:endParaRPr lang="en-US" sz="2000" dirty="0">
              <a:solidFill>
                <a:srgbClr val="3333FF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4115ED-1E0C-445C-9BC6-C4AD39656D9C}"/>
              </a:ext>
            </a:extLst>
          </p:cNvPr>
          <p:cNvSpPr txBox="1"/>
          <p:nvPr/>
        </p:nvSpPr>
        <p:spPr>
          <a:xfrm>
            <a:off x="3599935" y="9140694"/>
            <a:ext cx="10390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15-09-2021                                   Graham Worthington                                                  16</a:t>
            </a:r>
          </a:p>
        </p:txBody>
      </p:sp>
    </p:spTree>
    <p:extLst>
      <p:ext uri="{BB962C8B-B14F-4D97-AF65-F5344CB8AC3E}">
        <p14:creationId xmlns:p14="http://schemas.microsoft.com/office/powerpoint/2010/main" val="42377763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7421" y="-25102"/>
            <a:ext cx="11704320" cy="1625600"/>
          </a:xfrm>
        </p:spPr>
        <p:txBody>
          <a:bodyPr/>
          <a:lstStyle/>
          <a:p>
            <a:pPr algn="l"/>
            <a:r>
              <a:rPr lang="en-AU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EN 81 / ISO 8100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조율 진전상황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C4B93367-569F-42EC-B555-CD52AC69E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30997"/>
              </p:ext>
            </p:extLst>
          </p:nvPr>
        </p:nvGraphicFramePr>
        <p:xfrm>
          <a:off x="3983831" y="1348408"/>
          <a:ext cx="9582844" cy="7056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9372660" imgH="6534207" progId="Excel.Sheet.12">
                  <p:embed/>
                </p:oleObj>
              </mc:Choice>
              <mc:Fallback>
                <p:oleObj name="Worksheet" r:id="rId3" imgW="9372660" imgH="653420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3831" y="1348408"/>
                        <a:ext cx="9582844" cy="7056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BD99D448-6A36-4415-8C3D-6099E9872DB2}"/>
              </a:ext>
            </a:extLst>
          </p:cNvPr>
          <p:cNvSpPr txBox="1"/>
          <p:nvPr/>
        </p:nvSpPr>
        <p:spPr>
          <a:xfrm>
            <a:off x="3983831" y="8765232"/>
            <a:ext cx="9798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15-09-2021                                   Graham Worthington                                           17</a:t>
            </a:r>
          </a:p>
        </p:txBody>
      </p:sp>
    </p:spTree>
    <p:extLst>
      <p:ext uri="{BB962C8B-B14F-4D97-AF65-F5344CB8AC3E}">
        <p14:creationId xmlns:p14="http://schemas.microsoft.com/office/powerpoint/2010/main" val="2609127823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658235-DC54-4CD0-B93F-876F9E82D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587" y="1519008"/>
            <a:ext cx="10971615" cy="645413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C30B54EA-DFE9-43F6-BDEE-4AAF663418AA}"/>
              </a:ext>
            </a:extLst>
          </p:cNvPr>
          <p:cNvSpPr/>
          <p:nvPr/>
        </p:nvSpPr>
        <p:spPr bwMode="auto">
          <a:xfrm>
            <a:off x="3439941" y="1600498"/>
            <a:ext cx="1629791" cy="6876702"/>
          </a:xfrm>
          <a:prstGeom prst="ellips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5AF372-14C6-4F0E-9D5F-FEF3B96820DF}"/>
              </a:ext>
            </a:extLst>
          </p:cNvPr>
          <p:cNvSpPr/>
          <p:nvPr/>
        </p:nvSpPr>
        <p:spPr>
          <a:xfrm>
            <a:off x="3773585" y="8672208"/>
            <a:ext cx="9793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951" lvl="1">
              <a:defRPr/>
            </a:pPr>
            <a:r>
              <a:rPr lang="en-US" sz="2000" dirty="0">
                <a:solidFill>
                  <a:srgbClr val="000000"/>
                </a:solidFill>
              </a:rPr>
              <a:t>15-09-2021                               Graham Worthington                                         18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EF1C98E-B4BA-4F21-9F03-59E020472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421" y="-25102"/>
            <a:ext cx="11704320" cy="1625600"/>
          </a:xfrm>
        </p:spPr>
        <p:txBody>
          <a:bodyPr/>
          <a:lstStyle/>
          <a:p>
            <a:pPr algn="l"/>
            <a:r>
              <a:rPr lang="en-AU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ISO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수행기반규정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69019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152" y="209940"/>
            <a:ext cx="11293404" cy="1625600"/>
          </a:xfrm>
        </p:spPr>
        <p:txBody>
          <a:bodyPr/>
          <a:lstStyle/>
          <a:p>
            <a:pPr algn="l">
              <a:defRPr/>
            </a:pP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아시아 태평양 국가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449" y="2203182"/>
            <a:ext cx="11367910" cy="6436924"/>
          </a:xfrm>
        </p:spPr>
        <p:txBody>
          <a:bodyPr/>
          <a:lstStyle/>
          <a:p>
            <a:pPr>
              <a:defRPr/>
            </a:pPr>
            <a:endParaRPr lang="en-AU" sz="4000" dirty="0"/>
          </a:p>
          <a:p>
            <a:pPr>
              <a:defRPr/>
            </a:pPr>
            <a:endParaRPr lang="en-AU" dirty="0"/>
          </a:p>
          <a:p>
            <a:pPr>
              <a:defRPr/>
            </a:pPr>
            <a:endParaRPr lang="en-AU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396576" y="1802566"/>
            <a:ext cx="11315826" cy="52784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1707"/>
              </a:spcBef>
              <a:buNone/>
            </a:pPr>
            <a:endParaRPr lang="en-US" altLang="zh-CN" sz="2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746" y="2122952"/>
            <a:ext cx="3368703" cy="5825182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호주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방글라데시</a:t>
            </a:r>
            <a:endParaRPr lang="en-AU" sz="28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브루나이</a:t>
            </a:r>
            <a:endParaRPr lang="en-AU" sz="280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중국</a:t>
            </a:r>
            <a:r>
              <a:rPr lang="en-AU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</a:t>
            </a: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피지</a:t>
            </a:r>
            <a:endParaRPr lang="en-AU" sz="28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괌</a:t>
            </a:r>
            <a:endParaRPr lang="en-AU" sz="280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홍콩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인도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인도네시아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일본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 err="1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캄푸치아</a:t>
            </a:r>
            <a:endParaRPr lang="en-AU" sz="280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한국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endParaRPr lang="en-AU" sz="340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0542" y="2136734"/>
            <a:ext cx="3576320" cy="5301962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라오스</a:t>
            </a:r>
            <a:endParaRPr lang="en-AU" sz="28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0B05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마카오</a:t>
            </a:r>
            <a:endParaRPr lang="en-AU" sz="2800" dirty="0">
              <a:solidFill>
                <a:srgbClr val="00B05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말레이시아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미얀마</a:t>
            </a:r>
            <a:endParaRPr lang="en-AU" sz="280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뉴질랜드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파키스탄</a:t>
            </a:r>
            <a:endParaRPr lang="en-AU" sz="280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FFC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필리핀</a:t>
            </a:r>
            <a:endParaRPr lang="en-AU" sz="2800" dirty="0">
              <a:solidFill>
                <a:srgbClr val="FFC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싱가포르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스리랑카</a:t>
            </a:r>
            <a:endParaRPr lang="en-AU" sz="2800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태국</a:t>
            </a:r>
            <a:r>
              <a:rPr lang="en-AU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</a:t>
            </a: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대만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rgbClr val="02AE2B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베트남</a:t>
            </a:r>
            <a:endParaRPr lang="en-AU" sz="2800" dirty="0">
              <a:solidFill>
                <a:srgbClr val="02AE2B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5242" y="1428738"/>
            <a:ext cx="6469331" cy="65453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AU" sz="3400" b="1" dirty="0">
                <a:solidFill>
                  <a:srgbClr val="3333FF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PALEA</a:t>
            </a:r>
            <a:r>
              <a:rPr lang="ko-KR" altLang="en-US" sz="3400" b="1" dirty="0">
                <a:solidFill>
                  <a:srgbClr val="3333FF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규정이 적용되는 </a:t>
            </a:r>
            <a:r>
              <a:rPr lang="en-US" altLang="ko-KR" sz="3400" b="1" dirty="0">
                <a:solidFill>
                  <a:srgbClr val="3333FF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24</a:t>
            </a:r>
            <a:r>
              <a:rPr lang="ko-KR" altLang="en-US" sz="3400" b="1" dirty="0">
                <a:solidFill>
                  <a:srgbClr val="3333FF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개 국</a:t>
            </a:r>
            <a:endParaRPr lang="en-AU" sz="3400" b="1" dirty="0">
              <a:solidFill>
                <a:srgbClr val="3333FF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780713" y="7522637"/>
            <a:ext cx="153617" cy="186890"/>
          </a:xfrm>
          <a:prstGeom prst="rect">
            <a:avLst/>
          </a:prstGeom>
          <a:solidFill>
            <a:srgbClr val="02AE2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</a:bodyPr>
          <a:lstStyle/>
          <a:p>
            <a:pPr defTabSz="1300460"/>
            <a:endParaRPr lang="en-AU" sz="2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84599" y="7832827"/>
            <a:ext cx="153617" cy="18689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</a:bodyPr>
          <a:lstStyle/>
          <a:p>
            <a:pPr defTabSz="1300460"/>
            <a:endParaRPr lang="en-AU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781224" y="8143020"/>
            <a:ext cx="139652" cy="1868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</a:bodyPr>
          <a:lstStyle/>
          <a:p>
            <a:pPr defTabSz="1300460"/>
            <a:endParaRPr lang="en-AU" sz="2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99404" y="7466832"/>
            <a:ext cx="3994044" cy="377537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ko-KR" altLang="en-US" sz="16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표준기구 또는 법규 위원회</a:t>
            </a:r>
            <a:endParaRPr lang="en-AU" sz="16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7946" y="7754357"/>
            <a:ext cx="3994044" cy="377537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ko-KR" altLang="en-US" sz="16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일부 초기활동</a:t>
            </a:r>
            <a:endParaRPr lang="en-AU" sz="16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2132" y="8071853"/>
            <a:ext cx="3994044" cy="377537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ko-KR" altLang="en-US" sz="1600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현재는 활동 없음</a:t>
            </a:r>
            <a:endParaRPr lang="en-AU" sz="16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1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433" y="8640700"/>
            <a:ext cx="7384485" cy="40917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15-09-2021                                           Graham Worthington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59216" y="8663813"/>
            <a:ext cx="821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/>
              <a:t>       1</a:t>
            </a:r>
          </a:p>
        </p:txBody>
      </p:sp>
    </p:spTree>
    <p:extLst>
      <p:ext uri="{BB962C8B-B14F-4D97-AF65-F5344CB8AC3E}">
        <p14:creationId xmlns:p14="http://schemas.microsoft.com/office/powerpoint/2010/main" val="2730601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499" y="124272"/>
            <a:ext cx="12025268" cy="1625600"/>
          </a:xfrm>
        </p:spPr>
        <p:txBody>
          <a:bodyPr/>
          <a:lstStyle/>
          <a:p>
            <a:pPr algn="l"/>
            <a:r>
              <a:rPr lang="en-AU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국제 적합성평가 프로세스 </a:t>
            </a:r>
            <a:r>
              <a:rPr lang="en-AU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GCAP’s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900" y="1446610"/>
            <a:ext cx="13447063" cy="68407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o-KR" altLang="en-US" sz="24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인증기구</a:t>
            </a:r>
            <a:r>
              <a:rPr lang="en-AU" sz="24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(NB) </a:t>
            </a:r>
            <a:r>
              <a:rPr lang="ko-KR" altLang="en-US" sz="24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예</a:t>
            </a:r>
            <a:r>
              <a:rPr lang="en-AU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: </a:t>
            </a:r>
            <a:r>
              <a:rPr lang="en-AU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TUV SUD Korea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적합성평가기구는 국가에서 공식적으로 지정하여 적용가능한 조율된 법안의 의미내에서 적합성평가를 위한 절차를 수행한다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우리의 경우 </a:t>
            </a:r>
            <a:r>
              <a:rPr lang="ko-KR" altLang="en-US" sz="18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 지침이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이에 해당한다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endParaRPr lang="en-AU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sz="8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4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적합성평가기구</a:t>
            </a:r>
            <a:r>
              <a:rPr lang="en-AU" sz="24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CAB) </a:t>
            </a:r>
            <a:r>
              <a:rPr lang="ko-KR" altLang="en-US" sz="24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예</a:t>
            </a:r>
            <a:r>
              <a:rPr lang="en-AU" sz="1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: </a:t>
            </a:r>
            <a:r>
              <a:rPr lang="en-AU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KOLAS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</a:t>
            </a:r>
            <a:r>
              <a:rPr lang="en-AU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KAS</a:t>
            </a:r>
            <a:endParaRPr lang="en-AU" sz="24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조정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시험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인증 및 검사 활동 중 하나 또는 그 이상을 포함한 적합성평가요소에서 하나 이상의 요소를 수행하는 기구 </a:t>
            </a:r>
            <a:endParaRPr lang="en-AU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sz="11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4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혜택</a:t>
            </a:r>
            <a:endParaRPr lang="en-AU" sz="24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sz="1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규정 설명에 언급되지 않은 새로운 혁신 및 신기술 홍보</a:t>
            </a:r>
            <a:endParaRPr lang="en-AU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승강기가 규정에 따라 엄격하게 설계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설치 및 유지보수 되도록 함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endParaRPr lang="en-AU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규제관계자들이 안전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품질</a:t>
            </a:r>
            <a:r>
              <a:rPr lang="en-US" altLang="ko-KR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환경조건을 충족했다는 것을  확인할 수 있도록 해 줌</a:t>
            </a:r>
            <a:endParaRPr lang="en-AU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고객과 이해관계자에 추가적인 신뢰 제공</a:t>
            </a:r>
            <a:endParaRPr lang="en-AU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회사에는 경쟁우위 제공 가능</a:t>
            </a:r>
            <a:endParaRPr lang="en-AU" sz="1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16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16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16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sz="16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Graham Worthington                                                   19</a:t>
            </a: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05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585974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7421" y="-25102"/>
            <a:ext cx="11704320" cy="1625600"/>
          </a:xfrm>
        </p:spPr>
        <p:txBody>
          <a:bodyPr/>
          <a:lstStyle/>
          <a:p>
            <a:pPr algn="l"/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적합성 평가 프로세스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76D320-ABAD-4EEF-99D0-44446D735DA9}"/>
              </a:ext>
            </a:extLst>
          </p:cNvPr>
          <p:cNvSpPr txBox="1"/>
          <p:nvPr/>
        </p:nvSpPr>
        <p:spPr>
          <a:xfrm>
            <a:off x="5123733" y="1766892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00387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국제필수안전요건</a:t>
            </a:r>
            <a:endParaRPr lang="en-US" b="1" dirty="0">
              <a:solidFill>
                <a:srgbClr val="003870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488078-460F-48E6-ABBC-B075022BA534}"/>
              </a:ext>
            </a:extLst>
          </p:cNvPr>
          <p:cNvSpPr txBox="1"/>
          <p:nvPr/>
        </p:nvSpPr>
        <p:spPr>
          <a:xfrm>
            <a:off x="5129391" y="3293482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00387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국제 안전 매개변수</a:t>
            </a:r>
            <a:endParaRPr lang="en-US" b="1" dirty="0">
              <a:solidFill>
                <a:srgbClr val="003870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49FA01-84C0-4E48-BF36-0F35F54A2436}"/>
              </a:ext>
            </a:extLst>
          </p:cNvPr>
          <p:cNvSpPr txBox="1"/>
          <p:nvPr/>
        </p:nvSpPr>
        <p:spPr>
          <a:xfrm>
            <a:off x="5214206" y="6481260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387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엘리베이터인증을 </a:t>
            </a:r>
            <a:r>
              <a:rPr lang="ko-KR" altLang="en-US" b="1" dirty="0">
                <a:solidFill>
                  <a:srgbClr val="00387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위한 </a:t>
            </a:r>
            <a:r>
              <a:rPr lang="en-US" altLang="ko-KR" b="1" dirty="0">
                <a:solidFill>
                  <a:srgbClr val="00387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GCAP</a:t>
            </a:r>
            <a:endParaRPr lang="en-US" b="1" dirty="0">
              <a:solidFill>
                <a:srgbClr val="003870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9C99B8-C657-47D7-8810-188392DD373F}"/>
              </a:ext>
            </a:extLst>
          </p:cNvPr>
          <p:cNvSpPr txBox="1"/>
          <p:nvPr/>
        </p:nvSpPr>
        <p:spPr>
          <a:xfrm>
            <a:off x="5123946" y="4914914"/>
            <a:ext cx="5545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00387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인증을 위한 국제 적합성평가 프로세스</a:t>
            </a:r>
            <a:endParaRPr lang="en-US" b="1" dirty="0">
              <a:solidFill>
                <a:srgbClr val="003870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33" name="Rectangle 194">
            <a:extLst>
              <a:ext uri="{FF2B5EF4-FFF2-40B4-BE49-F238E27FC236}">
                <a16:creationId xmlns:a16="http://schemas.microsoft.com/office/drawing/2014/main" id="{096248B3-2294-46D4-A973-6A9C4A2C0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533" y="1901499"/>
            <a:ext cx="1368152" cy="10156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27000" rIns="0" bIns="27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fontAlgn="auto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altLang="fr-FR" sz="1200" b="1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22559-1</a:t>
            </a:r>
            <a:br>
              <a:rPr lang="en-GB" altLang="fr-FR" sz="1200" b="1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</a:br>
            <a:r>
              <a:rPr lang="en-GB" altLang="fr-FR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(8100-20)</a:t>
            </a:r>
            <a:r>
              <a:rPr lang="ko-KR" altLang="en-US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승강기에 대한 글로벌 필수 안전 요건</a:t>
            </a:r>
            <a:r>
              <a:rPr lang="en-GB" altLang="fr-FR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 (GESR) </a:t>
            </a:r>
          </a:p>
        </p:txBody>
      </p:sp>
      <p:sp>
        <p:nvSpPr>
          <p:cNvPr id="34" name="Rectangle 200">
            <a:extLst>
              <a:ext uri="{FF2B5EF4-FFF2-40B4-BE49-F238E27FC236}">
                <a16:creationId xmlns:a16="http://schemas.microsoft.com/office/drawing/2014/main" id="{DEE245BD-0E44-439A-9E00-926521F0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533" y="3471929"/>
            <a:ext cx="1368152" cy="10156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27000" rIns="0" bIns="27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fontAlgn="auto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altLang="fr-FR" sz="1200" b="1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TS 22559-2</a:t>
            </a:r>
            <a:br>
              <a:rPr lang="en-GB" altLang="fr-FR" sz="1200" b="1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</a:br>
            <a:r>
              <a:rPr lang="en-GB" altLang="fr-FR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(TS 8100-21)</a:t>
            </a:r>
          </a:p>
          <a:p>
            <a:pPr algn="ctr" defTabSz="457200" eaLnBrk="1" fontAlgn="auto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ko-KR" altLang="en-US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승강기에 대한 국제 </a:t>
            </a:r>
            <a:r>
              <a:rPr lang="ko-KR" altLang="en-US" sz="1200" dirty="0" err="1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안전매개변수</a:t>
            </a:r>
            <a:r>
              <a:rPr lang="en-US" altLang="ko-KR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(GSP)</a:t>
            </a:r>
            <a:r>
              <a:rPr lang="ko-KR" altLang="en-US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 </a:t>
            </a:r>
            <a:endParaRPr lang="en-GB" altLang="fr-FR" sz="1200" dirty="0">
              <a:solidFill>
                <a:srgbClr val="000000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35" name="Rectangle 202">
            <a:extLst>
              <a:ext uri="{FF2B5EF4-FFF2-40B4-BE49-F238E27FC236}">
                <a16:creationId xmlns:a16="http://schemas.microsoft.com/office/drawing/2014/main" id="{86920468-0A9E-49EF-B383-DF2151F9F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533" y="5068956"/>
            <a:ext cx="1368152" cy="10156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27000" rIns="0" bIns="27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fontAlgn="auto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altLang="fr-FR" sz="1200" b="1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TS 22559-3</a:t>
            </a:r>
            <a:br>
              <a:rPr lang="en-GB" altLang="fr-FR" sz="1200" b="1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</a:br>
            <a:r>
              <a:rPr lang="en-GB" altLang="fr-FR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(8100-22)</a:t>
            </a:r>
          </a:p>
          <a:p>
            <a:pPr algn="ctr" defTabSz="457200" eaLnBrk="1" fontAlgn="auto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ko-KR" altLang="en-US" sz="1200" dirty="0" smtClean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엘리베이터인증을 </a:t>
            </a:r>
            <a:r>
              <a:rPr lang="ko-KR" altLang="en-US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위한 </a:t>
            </a:r>
            <a:r>
              <a:rPr lang="en-US" altLang="ko-KR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GCAP</a:t>
            </a:r>
            <a:endParaRPr lang="en-GB" altLang="fr-FR" sz="1200" dirty="0">
              <a:solidFill>
                <a:srgbClr val="000000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36" name="Rectangle 205">
            <a:extLst>
              <a:ext uri="{FF2B5EF4-FFF2-40B4-BE49-F238E27FC236}">
                <a16:creationId xmlns:a16="http://schemas.microsoft.com/office/drawing/2014/main" id="{08DDE676-984F-40FF-8199-8590174F8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533" y="6592824"/>
            <a:ext cx="1368152" cy="10156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27000" rIns="0" bIns="27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fontAlgn="auto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altLang="fr-FR" sz="1200" b="1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TS 22559-4</a:t>
            </a:r>
            <a:br>
              <a:rPr lang="en-GB" altLang="fr-FR" sz="1200" b="1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</a:br>
            <a:r>
              <a:rPr lang="en-GB" altLang="fr-FR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(8100-23)</a:t>
            </a:r>
          </a:p>
          <a:p>
            <a:pPr algn="ctr" defTabSz="457200" eaLnBrk="1" fontAlgn="auto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ko-KR" altLang="en-US" sz="1200" dirty="0" smtClean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엘리베이터인증을 </a:t>
            </a:r>
            <a:r>
              <a:rPr lang="ko-KR" altLang="en-US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위한 </a:t>
            </a:r>
            <a:r>
              <a:rPr lang="en-US" altLang="ko-KR" sz="1200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 panose="02020603050405020304" pitchFamily="18" charset="0"/>
              </a:rPr>
              <a:t>GCAP</a:t>
            </a:r>
            <a:endParaRPr lang="en-GB" altLang="fr-FR" sz="1200" dirty="0">
              <a:solidFill>
                <a:srgbClr val="000000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314ED83-CAD3-4669-A90A-2766E6F6390B}"/>
              </a:ext>
            </a:extLst>
          </p:cNvPr>
          <p:cNvSpPr txBox="1"/>
          <p:nvPr/>
        </p:nvSpPr>
        <p:spPr>
          <a:xfrm>
            <a:off x="5106323" y="2160853"/>
            <a:ext cx="8415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승강기에서 발생할 수 있는 위험 및 안전문제를 해결함으로써 승강기를 위한 </a:t>
            </a:r>
            <a:r>
              <a:rPr lang="en-US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GESR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수립</a:t>
            </a:r>
            <a:r>
              <a:rPr lang="en-US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GEST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는 승강기가 충족해야 하는 안전 목표에 대해서 명시한다</a:t>
            </a:r>
            <a:r>
              <a:rPr lang="en-US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</a:t>
            </a:r>
            <a:endParaRPr lang="en-US" sz="20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874E64-FA0F-453F-A38E-C490003D0216}"/>
              </a:ext>
            </a:extLst>
          </p:cNvPr>
          <p:cNvSpPr/>
          <p:nvPr/>
        </p:nvSpPr>
        <p:spPr>
          <a:xfrm>
            <a:off x="5162466" y="3736872"/>
            <a:ext cx="88250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승강기에 </a:t>
            </a:r>
            <a:r>
              <a:rPr lang="ko-KR" altLang="en-US" sz="20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적용 가능하여 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사용 및 실행되어야 하는 국제 안전 매개변수를 구체화함으로써 </a:t>
            </a:r>
            <a:r>
              <a:rPr lang="en-US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GESR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의 안전 요구조건에 부합하기위한 기준을 설정</a:t>
            </a:r>
            <a:r>
              <a:rPr lang="en-US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이를 통해 </a:t>
            </a:r>
            <a:r>
              <a:rPr lang="ko-KR" altLang="en-US" sz="20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엘리베이터안전에 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대한 위해 요소를 해소할 수 있다</a:t>
            </a:r>
            <a:r>
              <a:rPr lang="en-US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endParaRPr lang="en-AU" sz="20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D8BCD4-EA99-4EF7-9A68-5484DD8CF8A2}"/>
              </a:ext>
            </a:extLst>
          </p:cNvPr>
          <p:cNvSpPr/>
          <p:nvPr/>
        </p:nvSpPr>
        <p:spPr>
          <a:xfrm>
            <a:off x="5188048" y="5358741"/>
            <a:ext cx="87994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ISO/TS 22559-4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 따라 국제 적합성평가절차</a:t>
            </a:r>
            <a:r>
              <a:rPr lang="en-AU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(GCAP)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 적용하기 전 수행해야 하는 전제 조건들을 수립</a:t>
            </a:r>
            <a:endParaRPr lang="en-AU" altLang="ko-KR" sz="20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5EC3C21-0BA5-4616-AA8E-3DAF1E507486}"/>
              </a:ext>
            </a:extLst>
          </p:cNvPr>
          <p:cNvSpPr/>
          <p:nvPr/>
        </p:nvSpPr>
        <p:spPr>
          <a:xfrm>
            <a:off x="5188048" y="6923455"/>
            <a:ext cx="8576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엘리베이터시스템</a:t>
            </a:r>
            <a:r>
              <a:rPr lang="en-US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엘리베이터부품</a:t>
            </a:r>
            <a:r>
              <a:rPr lang="en-US" altLang="ko-KR" sz="2000" dirty="0" smtClean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 기능 에 적합성 인증과 적합성 인증 기구의 승인</a:t>
            </a:r>
            <a:r>
              <a:rPr lang="en-US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(GCAB)</a:t>
            </a:r>
            <a:r>
              <a:rPr lang="ko-KR" altLang="en-US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위한 절차수립</a:t>
            </a:r>
            <a:r>
              <a:rPr lang="en-US" altLang="ko-KR" sz="2000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endParaRPr lang="en-AU" sz="20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ADF8B2-0DCD-4567-B3E5-E9B81C7A5AF0}"/>
              </a:ext>
            </a:extLst>
          </p:cNvPr>
          <p:cNvSpPr/>
          <p:nvPr/>
        </p:nvSpPr>
        <p:spPr>
          <a:xfrm>
            <a:off x="2693467" y="8650932"/>
            <a:ext cx="10585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951" lvl="1">
              <a:defRPr/>
            </a:pPr>
            <a:r>
              <a:rPr lang="en-US" sz="2000" dirty="0">
                <a:solidFill>
                  <a:srgbClr val="000000"/>
                </a:solidFill>
              </a:rPr>
              <a:t>15-09-2021                               Graham Worthington                                         20</a:t>
            </a:r>
          </a:p>
        </p:txBody>
      </p:sp>
    </p:spTree>
    <p:extLst>
      <p:ext uri="{BB962C8B-B14F-4D97-AF65-F5344CB8AC3E}">
        <p14:creationId xmlns:p14="http://schemas.microsoft.com/office/powerpoint/2010/main" val="21477530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9447" y="124272"/>
            <a:ext cx="11704320" cy="1625600"/>
          </a:xfrm>
        </p:spPr>
        <p:txBody>
          <a:bodyPr/>
          <a:lstStyle/>
          <a:p>
            <a:pPr algn="l"/>
            <a:r>
              <a:rPr lang="ko-KR" altLang="en-US" sz="4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국제 적합성인증평가프로세스</a:t>
            </a:r>
            <a:endParaRPr lang="en-AU" sz="48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50" y="1446895"/>
            <a:ext cx="14008100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 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ISO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하에서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인증기관에 의한 적합성평가인증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서비스 인증 수행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시운전 검증 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시스템검증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유형 테스트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디자인 </a:t>
            </a:r>
            <a:r>
              <a:rPr lang="ko-KR" altLang="en-US" sz="24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검증</a:t>
            </a:r>
            <a:endParaRPr lang="en-US" altLang="ko-KR" sz="2400" b="0" dirty="0" smtClean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OEM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품질</a:t>
            </a:r>
            <a:r>
              <a:rPr 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 제조 시스템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/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설비 평가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4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엘리베이터지침에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대한 승인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(GESR’s)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상기내용 통합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18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>
              <a:buNone/>
            </a:pPr>
            <a:endParaRPr lang="en-US" sz="18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>
              <a:buNone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Arial" charset="0"/>
              </a:rPr>
              <a:t>15-09-2021                               Graham Worthington                                                      21</a:t>
            </a:r>
          </a:p>
          <a:p>
            <a:pPr marL="0" indent="0">
              <a:buNone/>
            </a:pPr>
            <a:endParaRPr lang="en-AU" sz="2400" b="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en-AU" sz="1600" b="0" dirty="0">
              <a:solidFill>
                <a:schemeClr val="tx1"/>
              </a:solidFill>
              <a:effectLst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4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+mj-lt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+mj-lt"/>
            </a:endParaRPr>
          </a:p>
          <a:p>
            <a:pPr>
              <a:buNone/>
            </a:pPr>
            <a:endParaRPr lang="en-AU" sz="1100" dirty="0"/>
          </a:p>
        </p:txBody>
      </p:sp>
      <p:pic>
        <p:nvPicPr>
          <p:cNvPr id="4" name="Image 2">
            <a:extLst>
              <a:ext uri="{FF2B5EF4-FFF2-40B4-BE49-F238E27FC236}">
                <a16:creationId xmlns:a16="http://schemas.microsoft.com/office/drawing/2014/main" id="{A07FD5A3-103A-4FFA-AFC5-36D5F87C6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339" y="2120950"/>
            <a:ext cx="567960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0045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9447" y="124272"/>
            <a:ext cx="11704320" cy="1625600"/>
          </a:xfrm>
        </p:spPr>
        <p:txBody>
          <a:bodyPr/>
          <a:lstStyle/>
          <a:p>
            <a:pPr algn="l"/>
            <a:r>
              <a:rPr lang="en-AU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GCAP</a:t>
            </a:r>
            <a:r>
              <a:rPr 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’s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를</a:t>
            </a:r>
            <a:r>
              <a:rPr 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위한 기술 문서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9116" y="1434538"/>
            <a:ext cx="14000434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AU" sz="7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r>
              <a:rPr lang="ko-KR" altLang="en-US" sz="2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인증기구가 요구하는 기술문서는 다음을 포함하되</a:t>
            </a:r>
            <a:r>
              <a:rPr lang="en-US" altLang="ko-KR" sz="2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2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국한되지는 않는다</a:t>
            </a:r>
            <a:r>
              <a:rPr lang="en-US" altLang="ko-KR" sz="2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.</a:t>
            </a:r>
            <a:endParaRPr lang="en-AU" sz="2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2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위험평가</a:t>
            </a:r>
            <a:endParaRPr lang="en-AU" sz="2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적용가능한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GESR’s</a:t>
            </a:r>
            <a:endParaRPr lang="en-AU" sz="2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설계 및 시험 데이터</a:t>
            </a:r>
            <a:endParaRPr lang="en-AU" sz="2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규정 적합성 문서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(CCD),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규정대로 수행하지 않은 경우</a:t>
            </a:r>
            <a:endParaRPr lang="en-AU" sz="2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OEM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품질</a:t>
            </a:r>
            <a:r>
              <a:rPr lang="en-AU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및 제조 시스템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/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시설의 평가서를 포함할 수 있음</a:t>
            </a:r>
            <a:endParaRPr lang="en-AU" sz="2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2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고객사의 보고서 및 평가</a:t>
            </a:r>
            <a:endParaRPr lang="en-AU" sz="2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엘리베이터지침에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대한 승인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(GESR’s)</a:t>
            </a:r>
            <a:endParaRPr lang="en-AU" sz="2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위의 문서의 조합</a:t>
            </a:r>
            <a:endParaRPr lang="en-AU" sz="2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2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8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2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15 -09-2021                                    Graham Worthington                                                22</a:t>
            </a: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None/>
            </a:pPr>
            <a:endParaRPr lang="en-AU" sz="1100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9989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9447" y="124272"/>
            <a:ext cx="11704320" cy="1625600"/>
          </a:xfrm>
        </p:spPr>
        <p:txBody>
          <a:bodyPr/>
          <a:lstStyle/>
          <a:p>
            <a:pPr algn="l"/>
            <a:r>
              <a:rPr lang="en-US" altLang="ko-KR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GCAP’s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및 </a:t>
            </a:r>
            <a:r>
              <a:rPr lang="en-US" altLang="ko-KR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GESR’s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의 적용 예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298" y="1450115"/>
            <a:ext cx="14001251" cy="68407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AU" sz="112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대체 서스펜션 수단</a:t>
            </a:r>
            <a:endParaRPr lang="en-AU" sz="96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6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현재 규정을 준수하지 않는 기존 </a:t>
            </a:r>
            <a:r>
              <a:rPr lang="ko-KR" altLang="en-US" sz="9600" b="0" dirty="0" smtClean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엘리베이터의 </a:t>
            </a:r>
            <a:r>
              <a:rPr lang="ko-KR" altLang="en-US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현대화</a:t>
            </a:r>
            <a:endParaRPr lang="en-AU" sz="96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96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sz="8000" b="0" dirty="0" err="1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헤드룸</a:t>
            </a:r>
            <a:r>
              <a:rPr lang="ko-KR" altLang="en-US" sz="8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여유공간</a:t>
            </a:r>
            <a:endParaRPr lang="en-AU" sz="8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AU" sz="8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sz="8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피트 깊이 및 </a:t>
            </a:r>
            <a:r>
              <a:rPr lang="ko-KR" altLang="en-US" sz="8000" b="0" dirty="0" err="1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접근로</a:t>
            </a:r>
            <a:endParaRPr lang="en-AU" sz="8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AU" sz="9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sz="8000" b="0" dirty="0" smtClean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엘리베이터 천장 </a:t>
            </a:r>
            <a:r>
              <a:rPr lang="ko-KR" altLang="en-US" sz="8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및 피트 내 피신공간</a:t>
            </a:r>
            <a:endParaRPr lang="en-AU" sz="8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AU" sz="9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8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TOC</a:t>
            </a:r>
            <a:r>
              <a:rPr lang="ko-KR" altLang="en-US" sz="80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난간 공간</a:t>
            </a:r>
            <a:endParaRPr lang="en-AU" sz="8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6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전기</a:t>
            </a:r>
            <a:r>
              <a:rPr lang="en-US" altLang="ko-KR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-</a:t>
            </a:r>
            <a:r>
              <a:rPr lang="ko-KR" altLang="en-US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기계 제동시스템</a:t>
            </a:r>
            <a:r>
              <a:rPr lang="en-US" altLang="ko-KR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PESSRAL</a:t>
            </a:r>
            <a:endParaRPr lang="en-AU" sz="96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6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도체 및 케이블</a:t>
            </a:r>
            <a:endParaRPr lang="en-US" altLang="ko-KR" sz="96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6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버퍼</a:t>
            </a:r>
            <a:endParaRPr lang="en-AU" sz="96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6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9600" b="0" dirty="0" smtClean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승강장 </a:t>
            </a:r>
            <a:r>
              <a:rPr lang="ko-KR" altLang="en-US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및 </a:t>
            </a:r>
            <a:r>
              <a:rPr lang="ko-KR" altLang="en-US" sz="9600" b="0" dirty="0" smtClean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카 </a:t>
            </a:r>
            <a:r>
              <a:rPr lang="ko-KR" altLang="en-US" sz="96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도어 바이패스 기기</a:t>
            </a:r>
            <a:endParaRPr lang="en-AU" sz="96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60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US" sz="8000" b="0" kern="1200" dirty="0">
              <a:solidFill>
                <a:srgbClr val="00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r>
              <a:rPr lang="en-US" sz="8000" b="0" kern="1200" dirty="0">
                <a:solidFill>
                  <a:srgbClr val="000000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15-09-2021                                    Graham Worthington                                               23</a:t>
            </a:r>
          </a:p>
          <a:p>
            <a:pPr marL="0" indent="0">
              <a:buNone/>
            </a:pPr>
            <a:endParaRPr lang="en-AU" sz="112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72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8000" b="0" kern="1200" dirty="0">
              <a:solidFill>
                <a:srgbClr val="00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800" b="0" kern="1200" dirty="0">
              <a:solidFill>
                <a:srgbClr val="00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14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14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14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5600" b="0" kern="1200" dirty="0">
              <a:solidFill>
                <a:srgbClr val="00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9600" b="0" kern="1200" dirty="0">
              <a:solidFill>
                <a:srgbClr val="000000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endParaRPr lang="en-AU" sz="14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 marL="0" indent="0">
              <a:buNone/>
            </a:pPr>
            <a:r>
              <a:rPr lang="en-GB" sz="14400" b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 </a:t>
            </a:r>
            <a:endParaRPr lang="en-AU" sz="14400" b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  <a:p>
            <a:pPr>
              <a:buNone/>
            </a:pPr>
            <a:endParaRPr lang="en-AU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16041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7971" y="390596"/>
            <a:ext cx="11704320" cy="1625600"/>
          </a:xfrm>
        </p:spPr>
        <p:txBody>
          <a:bodyPr/>
          <a:lstStyle/>
          <a:p>
            <a:pPr eaLnBrk="1" hangingPunct="1">
              <a:defRPr/>
            </a:pPr>
            <a:r>
              <a:rPr lang="en-GB"/>
              <a:t>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55738" y="1222483"/>
            <a:ext cx="8911414" cy="96782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ko-KR" altLang="en-US" sz="5689" b="1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경청해 주셔서 감사합니다</a:t>
            </a:r>
            <a:r>
              <a:rPr lang="en-US" altLang="ko-KR" sz="5689" b="1" dirty="0"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.</a:t>
            </a:r>
            <a:endParaRPr lang="en-GB" sz="5689" dirty="0"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pic>
        <p:nvPicPr>
          <p:cNvPr id="21508" name="Picture 5" descr="shaking_hands_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3499" y="4608295"/>
            <a:ext cx="4553937" cy="27328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D87F61C-5C51-444A-BE75-E72154E2DAAE}"/>
              </a:ext>
            </a:extLst>
          </p:cNvPr>
          <p:cNvSpPr/>
          <p:nvPr/>
        </p:nvSpPr>
        <p:spPr bwMode="auto">
          <a:xfrm>
            <a:off x="11640254" y="2911642"/>
            <a:ext cx="2614592" cy="161114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4DB0F3-6620-4C14-B4F0-D9F734680C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90288" b="25912"/>
          <a:stretch/>
        </p:blipFill>
        <p:spPr>
          <a:xfrm>
            <a:off x="12049706" y="3055966"/>
            <a:ext cx="2060762" cy="1611142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7B665E4D-9A2E-46FD-B059-6ED7DF1CC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739" y="2848083"/>
            <a:ext cx="2599313" cy="174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146" y="26098"/>
            <a:ext cx="11293404" cy="1183076"/>
          </a:xfrm>
        </p:spPr>
        <p:txBody>
          <a:bodyPr/>
          <a:lstStyle/>
          <a:p>
            <a:pPr algn="l">
              <a:defRPr/>
            </a:pPr>
            <a:r>
              <a:rPr lang="ko-KR" altLang="en-US" sz="48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법규위원회 및 표준기구</a:t>
            </a:r>
            <a:endParaRPr lang="en-AU" sz="48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028" y="2855549"/>
            <a:ext cx="11367910" cy="6436924"/>
          </a:xfrm>
        </p:spPr>
        <p:txBody>
          <a:bodyPr/>
          <a:lstStyle/>
          <a:p>
            <a:pPr>
              <a:defRPr/>
            </a:pPr>
            <a:endParaRPr lang="en-AU" sz="40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defRPr/>
            </a:pPr>
            <a:endParaRPr lang="en-AU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defRPr/>
            </a:pPr>
            <a:endParaRPr lang="en-AU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3453773" y="846662"/>
            <a:ext cx="11315826" cy="70631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spcBef>
                <a:spcPct val="100000"/>
              </a:spcBef>
              <a:buNone/>
            </a:pPr>
            <a:endParaRPr lang="en-US" altLang="zh-CN" sz="2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12361533" y="8719778"/>
            <a:ext cx="1243648" cy="370699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     2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796530"/>
              </p:ext>
            </p:extLst>
          </p:nvPr>
        </p:nvGraphicFramePr>
        <p:xfrm>
          <a:off x="2711450" y="1420813"/>
          <a:ext cx="12047662" cy="6968174"/>
        </p:xfrm>
        <a:graphic>
          <a:graphicData uri="http://schemas.openxmlformats.org/drawingml/2006/table">
            <a:tbl>
              <a:tblPr firstRow="1" firstCol="1" bandRow="1"/>
              <a:tblGrid>
                <a:gridCol w="3432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40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ko-KR" altLang="en-US" sz="20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아시아 태평양 법규 위원회 및 표준 기구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ko-KR" altLang="en-US" sz="1800" b="1" dirty="0">
                          <a:solidFill>
                            <a:srgbClr val="0070C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국가</a:t>
                      </a:r>
                      <a:r>
                        <a:rPr lang="en-US" altLang="ko-KR" sz="1800" b="1" dirty="0">
                          <a:solidFill>
                            <a:srgbClr val="0070C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/</a:t>
                      </a:r>
                      <a:r>
                        <a:rPr lang="ko-KR" altLang="en-US" sz="1800" b="1" dirty="0">
                          <a:solidFill>
                            <a:srgbClr val="0070C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지역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Arial" panose="020B0604020202020204" pitchFamily="34" charset="0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ko-KR" altLang="en-US" sz="1800" b="1" dirty="0">
                          <a:solidFill>
                            <a:srgbClr val="0070C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표준기구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/</a:t>
                      </a:r>
                      <a:r>
                        <a:rPr lang="ko-KR" altLang="en-US" sz="1800" b="1" dirty="0">
                          <a:solidFill>
                            <a:srgbClr val="0070C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법규위원회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Arial" panose="020B0604020202020204" pitchFamily="34" charset="0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Acronym</a:t>
                      </a: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아시아 태평양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아시아태평양 엘리베이터 에스컬레이터 협의체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PALEA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2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호주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호주 표준기구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/ME4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SA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0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중국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ko-KR" altLang="en-US" sz="1600" dirty="0" err="1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표준청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/TC196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SAC/TC196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홍콩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baseline="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전기 기계 서비스 부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EMSD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인도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인도표준국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/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ET25/P4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BIS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인도네시아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인도네시아 국가 </a:t>
                      </a:r>
                      <a:r>
                        <a:rPr lang="ko-KR" altLang="en-US" sz="1600" dirty="0" err="1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표준청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SNI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일본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baseline="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일본 엘리베이터 협회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/ </a:t>
                      </a: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일본 산업 표준 위원회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JEA/JI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SC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2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한국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국가기술표준원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KATS</a:t>
                      </a: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6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말레이시아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말레이시아 </a:t>
                      </a:r>
                      <a:r>
                        <a:rPr lang="ko-KR" altLang="en-US" sz="1600" dirty="0" err="1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표준국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/</a:t>
                      </a: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안전 및 </a:t>
                      </a:r>
                      <a:r>
                        <a:rPr lang="ko-KR" altLang="en-US" sz="1600" dirty="0" err="1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보건국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DSM / DOSH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01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마카오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마카오 국토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공공사업</a:t>
                      </a: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, 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및 교통국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DSSOPT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6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뉴질랜드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뉴질랜드 </a:t>
                      </a:r>
                      <a:r>
                        <a:rPr lang="ko-KR" altLang="en-US" sz="1600" dirty="0" err="1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표준청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NZS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필리핀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baseline="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필리핀 기계공학 협회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PSME</a:t>
                      </a: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7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싱가포르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싱가포르 국제기업청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IE Singapore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대만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 ROC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baseline="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표준기상검사국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BSMI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26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태국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baseline="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태국 산업표준원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TISI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26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베트남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베트남 </a:t>
                      </a:r>
                      <a:r>
                        <a:rPr lang="ko-KR" altLang="en-US" sz="1600" dirty="0" err="1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Times New Roman"/>
                        </a:rPr>
                        <a:t>표준청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Times New Roman"/>
                        </a:defRPr>
                      </a:lvl9pPr>
                    </a:lstStyle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TCVN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288525" y="8719778"/>
            <a:ext cx="7920880" cy="370699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  Graham Worthington</a:t>
            </a:r>
            <a:endParaRPr lang="en-US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58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211" y="0"/>
            <a:ext cx="11704320" cy="1625600"/>
          </a:xfrm>
        </p:spPr>
        <p:txBody>
          <a:bodyPr/>
          <a:lstStyle/>
          <a:p>
            <a:pPr algn="l"/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규정 및 표준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49" y="1421896"/>
            <a:ext cx="13375505" cy="64369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규정과 표준은 엘리베이터 및 에스컬레이터 전반의 안전 및 품질에 대한 근간을 마련한다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AU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“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최첨단 기술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”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 대한 규정 및 표준은 운영중인 제품의 고품질 및 안전을 위한 기반을 수립한다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  <a:buNone/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안전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양질의 설계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제조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설치 및 서비스 프로세스는 통제된 규제 및 행정에서 부터 비롯된다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487672" lvl="1" indent="-487672">
              <a:lnSpc>
                <a:spcPct val="150000"/>
              </a:lnSpc>
              <a:buFontTx/>
              <a:buChar char="•"/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일관된 국제표준은 폭넓은 전문성이 표준 품질에 기여할 수 있도록 하고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이를 통해 최고의 결과를 보장한다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487672" lvl="1" indent="-487672">
              <a:lnSpc>
                <a:spcPct val="150000"/>
              </a:lnSpc>
              <a:buFontTx/>
              <a:buChar char="•"/>
            </a:pP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</a:pPr>
            <a:endParaRPr lang="en-AU" sz="2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  <a:buNone/>
            </a:pPr>
            <a:endParaRPr lang="en-AU" sz="3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8545" y="8672821"/>
            <a:ext cx="10225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15-09-2019                                     Graham Worthington                                              3</a:t>
            </a:r>
          </a:p>
        </p:txBody>
      </p:sp>
    </p:spTree>
    <p:extLst>
      <p:ext uri="{BB962C8B-B14F-4D97-AF65-F5344CB8AC3E}">
        <p14:creationId xmlns:p14="http://schemas.microsoft.com/office/powerpoint/2010/main" val="4116199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211" y="0"/>
            <a:ext cx="11704320" cy="1625600"/>
          </a:xfrm>
        </p:spPr>
        <p:txBody>
          <a:bodyPr/>
          <a:lstStyle/>
          <a:p>
            <a:pPr algn="l"/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규정</a:t>
            </a:r>
            <a:r>
              <a:rPr lang="en-US" altLang="ko-KR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</a:t>
            </a:r>
            <a:r>
              <a:rPr lang="en-US" altLang="ko-KR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및 규제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50" y="1420813"/>
            <a:ext cx="14008100" cy="6436925"/>
          </a:xfrm>
        </p:spPr>
        <p:txBody>
          <a:bodyPr>
            <a:normAutofit fontScale="92500" lnSpcReduction="20000"/>
          </a:bodyPr>
          <a:lstStyle/>
          <a:p>
            <a:pPr marL="8929" indent="0">
              <a:lnSpc>
                <a:spcPct val="150000"/>
              </a:lnSpc>
              <a:spcBef>
                <a:spcPts val="67"/>
              </a:spcBef>
              <a:buNone/>
            </a:pPr>
            <a:r>
              <a:rPr lang="ko-KR" altLang="en-US" sz="2800" spc="-63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표준</a:t>
            </a:r>
            <a:endParaRPr lang="en-AU" altLang="ko-KR" sz="2800" spc="-63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Verdana"/>
            </a:endParaRPr>
          </a:p>
          <a:p>
            <a:pPr marL="8929" indent="0">
              <a:lnSpc>
                <a:spcPct val="150000"/>
              </a:lnSpc>
              <a:spcBef>
                <a:spcPts val="67"/>
              </a:spcBef>
              <a:buNone/>
            </a:pPr>
            <a:endParaRPr lang="en-AU" sz="2400" b="0" spc="-4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Verdana"/>
            </a:endParaRPr>
          </a:p>
          <a:p>
            <a:pPr marL="8929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o-KR" altLang="en-US" sz="2400" b="0" spc="-4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설계사</a:t>
            </a:r>
            <a:r>
              <a:rPr lang="en-US" altLang="ko-KR" sz="2400" b="0" spc="-4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, </a:t>
            </a:r>
            <a:r>
              <a:rPr lang="ko-KR" altLang="en-US" sz="2400" b="0" spc="-4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제조사</a:t>
            </a:r>
            <a:r>
              <a:rPr lang="en-US" altLang="ko-KR" sz="2400" b="0" spc="-4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, </a:t>
            </a:r>
            <a:r>
              <a:rPr lang="ko-KR" altLang="en-US" sz="2400" b="0" spc="-4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운영사</a:t>
            </a:r>
            <a:r>
              <a:rPr lang="en-US" altLang="ko-KR" sz="2400" b="0" spc="-4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, </a:t>
            </a:r>
            <a:r>
              <a:rPr lang="ko-KR" altLang="en-US" sz="2400" b="0" spc="-4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및 사용자를 위한 지침으로써 일련의 기술적 정의 및 가이드라인</a:t>
            </a:r>
            <a:endParaRPr lang="en-AU" sz="2400" b="0" spc="-4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Verdana"/>
            </a:endParaRPr>
          </a:p>
          <a:p>
            <a:pPr marL="8929" indent="0">
              <a:lnSpc>
                <a:spcPct val="150000"/>
              </a:lnSpc>
              <a:spcBef>
                <a:spcPts val="0"/>
              </a:spcBef>
              <a:buNone/>
            </a:pPr>
            <a:endParaRPr lang="en-AU" sz="2400" b="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Verdana"/>
            </a:endParaRPr>
          </a:p>
          <a:p>
            <a:pPr marL="0" indent="0">
              <a:lnSpc>
                <a:spcPct val="150000"/>
              </a:lnSpc>
              <a:spcBef>
                <a:spcPts val="18"/>
              </a:spcBef>
              <a:buNone/>
            </a:pPr>
            <a:endParaRPr lang="en-US" altLang="ko-KR" sz="28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lnSpc>
                <a:spcPct val="150000"/>
              </a:lnSpc>
              <a:spcBef>
                <a:spcPts val="18"/>
              </a:spcBef>
              <a:buNone/>
            </a:pPr>
            <a:r>
              <a:rPr lang="ko-KR" altLang="en-US" sz="28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규정</a:t>
            </a:r>
            <a:endParaRPr lang="en-AU" sz="28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lnSpc>
                <a:spcPct val="150000"/>
              </a:lnSpc>
              <a:spcBef>
                <a:spcPts val="18"/>
              </a:spcBef>
              <a:buNone/>
            </a:pPr>
            <a:endParaRPr lang="en-AU" sz="1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8929" marR="357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한 두개 이상의 정부기관에서 표준이 도입되어 법에 의해 강제되거나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,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사업계약에 포함되면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 </a:t>
            </a:r>
          </a:p>
          <a:p>
            <a:pPr marL="8929" marR="357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그것이 규정으로 발전하게 된다</a:t>
            </a:r>
            <a:r>
              <a:rPr lang="en-US" altLang="ko-KR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. </a:t>
            </a:r>
            <a:r>
              <a:rPr lang="ko-KR" altLang="en-US" sz="24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 </a:t>
            </a:r>
            <a:endParaRPr lang="en-AU" sz="2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Verdana"/>
            </a:endParaRPr>
          </a:p>
          <a:p>
            <a:pPr marL="0" indent="0">
              <a:lnSpc>
                <a:spcPct val="150000"/>
              </a:lnSpc>
              <a:spcBef>
                <a:spcPts val="18"/>
              </a:spcBef>
              <a:buNone/>
            </a:pPr>
            <a:endParaRPr lang="en-AU" sz="1000" b="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8929" marR="183945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ko-KR" sz="2800" spc="-42" dirty="0">
              <a:solidFill>
                <a:schemeClr val="tx1"/>
              </a:solidFill>
              <a:effectLst/>
              <a:uFill>
                <a:solidFill>
                  <a:srgbClr val="041E42"/>
                </a:solidFill>
              </a:uFill>
              <a:latin typeface="KoPub돋움체 Light" panose="02020603020101020101" pitchFamily="18" charset="-127"/>
              <a:ea typeface="KoPub돋움체 Light" panose="02020603020101020101" pitchFamily="18" charset="-127"/>
              <a:cs typeface="Verdana"/>
            </a:endParaRPr>
          </a:p>
          <a:p>
            <a:pPr marL="8929" marR="18394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o-KR" altLang="en-US" sz="2800" b="0" spc="-42" dirty="0">
                <a:solidFill>
                  <a:schemeClr val="tx1"/>
                </a:solidFill>
                <a:effectLst/>
                <a:uFill>
                  <a:solidFill>
                    <a:srgbClr val="041E42"/>
                  </a:solidFill>
                </a:uFill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규제</a:t>
            </a:r>
            <a:endParaRPr lang="en-AU" sz="2400" b="0" spc="-28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Verdana"/>
            </a:endParaRPr>
          </a:p>
          <a:p>
            <a:pPr marL="8929" marR="18394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o-KR" altLang="en-US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프로젝트가 진행되는 방식 또는 사람들의 행동방식을 통제하기 위해 정부</a:t>
            </a:r>
            <a:r>
              <a:rPr lang="en-US" altLang="ko-KR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(</a:t>
            </a:r>
            <a:r>
              <a:rPr lang="ko-KR" altLang="en-US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지방정부</a:t>
            </a:r>
            <a:r>
              <a:rPr lang="en-US" altLang="ko-KR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)</a:t>
            </a:r>
            <a:r>
              <a:rPr lang="ko-KR" altLang="en-US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가</a:t>
            </a:r>
            <a:r>
              <a:rPr lang="en-US" altLang="ko-KR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 </a:t>
            </a:r>
            <a:r>
              <a:rPr lang="ko-KR" altLang="en-US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수립한 법</a:t>
            </a:r>
            <a:r>
              <a:rPr lang="en-US" altLang="ko-KR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.</a:t>
            </a:r>
          </a:p>
          <a:p>
            <a:pPr marL="8929" marR="18394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o-KR" altLang="en-US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예</a:t>
            </a:r>
            <a:r>
              <a:rPr lang="en-US" altLang="ko-KR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 ) </a:t>
            </a:r>
            <a:r>
              <a:rPr lang="ko-KR" altLang="en-US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제 </a:t>
            </a:r>
            <a:r>
              <a:rPr lang="en-US" altLang="ko-KR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3</a:t>
            </a:r>
            <a:r>
              <a:rPr lang="ko-KR" altLang="en-US" sz="2400" b="0" spc="-28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Verdana"/>
              </a:rPr>
              <a:t>자 검사</a:t>
            </a:r>
            <a:endParaRPr lang="en-AU" sz="2400" b="0" spc="-28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Verdana"/>
            </a:endParaRPr>
          </a:p>
          <a:p>
            <a:pPr marL="8929" marR="183945" indent="0">
              <a:lnSpc>
                <a:spcPct val="150000"/>
              </a:lnSpc>
              <a:spcBef>
                <a:spcPts val="0"/>
              </a:spcBef>
              <a:buNone/>
            </a:pPr>
            <a:endParaRPr lang="en-AU" sz="2400" b="0" spc="-28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Verdana"/>
            </a:endParaRPr>
          </a:p>
          <a:p>
            <a:pPr>
              <a:lnSpc>
                <a:spcPct val="150000"/>
              </a:lnSpc>
            </a:pPr>
            <a:endParaRPr lang="en-AU" sz="28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lnSpc>
                <a:spcPct val="150000"/>
              </a:lnSpc>
              <a:buNone/>
            </a:pPr>
            <a:endParaRPr lang="en-AU" sz="36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8545" y="8672821"/>
            <a:ext cx="10225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15-09-2019                                     Graham Worthington                                              4</a:t>
            </a:r>
          </a:p>
        </p:txBody>
      </p:sp>
    </p:spTree>
    <p:extLst>
      <p:ext uri="{BB962C8B-B14F-4D97-AF65-F5344CB8AC3E}">
        <p14:creationId xmlns:p14="http://schemas.microsoft.com/office/powerpoint/2010/main" val="113463096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9447" y="124272"/>
            <a:ext cx="11704320" cy="1625600"/>
          </a:xfrm>
        </p:spPr>
        <p:txBody>
          <a:bodyPr/>
          <a:lstStyle/>
          <a:p>
            <a:pPr algn="l"/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50" y="1471613"/>
            <a:ext cx="13243456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호주</a:t>
            </a:r>
            <a:endParaRPr lang="en-GB" sz="28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2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규제기구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: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호주 안전작업국 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+7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주 기관</a:t>
            </a:r>
            <a:endParaRPr lang="en-AU" sz="2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AU" sz="1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New AS1735 part 1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이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2020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년에 발표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설계표준을 다루는 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ISO8100-1,2 &amp; TS3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포함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</a:t>
            </a: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New AS1735 part 5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시리즈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2020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발표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EN115 parts 1 – 4 : 2017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포함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New AS1735 part 12 (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접근성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) 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호주관련 내용의 별첨과 함께 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EN81-70 2018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이 도입 되며 함께 발표됨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ISO 25745 Parts 1 ~3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도입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에너지 표준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EN81-28 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커뮤니케이션 표준 도입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2020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년 발표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AS1735 part 15  (EN 81-41)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도입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장애인용 </a:t>
            </a:r>
            <a:r>
              <a:rPr lang="ko-KR" altLang="en-US" sz="2000" b="0" kern="1200" dirty="0" err="1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수직승강기플랫폼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화재 및 지진에 관한 규정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</a:t>
            </a:r>
            <a:r>
              <a:rPr lang="en-AU" altLang="ko-KR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 81-72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및 </a:t>
            </a:r>
            <a:r>
              <a:rPr lang="en-AU" altLang="ko-KR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 81 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-77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진행중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en-AU" altLang="ko-KR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ISO 8100-32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기획 표준안 도입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altLang="ko-KR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 81-21</a:t>
            </a:r>
            <a:r>
              <a:rPr lang="ko-KR" altLang="en-US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도입추진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피신처 문제 포함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기존 건물내 신규 </a:t>
            </a:r>
            <a:r>
              <a:rPr lang="ko-KR" altLang="en-US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엘리베이터관련</a:t>
            </a:r>
            <a:endParaRPr lang="en-US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altLang="ko-KR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 81-22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도입 추진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경사승강기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ISO 3008 -2 (EN81-58)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 관한 건물규정당국 및 화재당국 업무추진</a:t>
            </a:r>
            <a:endParaRPr lang="en-AU" altLang="ko-KR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ISO 22559  parts 1 - 4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도입 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</a:p>
          <a:p>
            <a:pPr marL="685800" indent="-68580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AU" sz="1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  Graham Worthington                                                 5</a:t>
            </a: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093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450" y="1436823"/>
            <a:ext cx="14008100" cy="7692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중국</a:t>
            </a:r>
            <a:endParaRPr lang="en-GB" sz="28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10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제기관 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: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국가시장규제청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(SAMR)</a:t>
            </a:r>
            <a:endParaRPr lang="en-AU" sz="2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AU" sz="1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SAMR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은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2018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3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17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국가인민대표회의를 통해 수립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운영에 관한 세부 사항은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8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9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 최종 결정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복잡한 관료체계가 단순화되어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중복업무감소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부처간 규제 일관성 개선 및 협력증진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그 결과 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SAIC, AQSIQ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CFDA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폐지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SAIC, NDRC, MOFCOM, CNCA, SIPO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en-AU" altLang="ko-KR" sz="2000" kern="1200" dirty="0">
                <a:solidFill>
                  <a:srgbClr val="FF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SAC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는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SAMR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 합병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endParaRPr lang="en-AU" sz="180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GB/T 7588.1 / 2 (ISO 8100 -1/2)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가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2020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12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4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 발표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2022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7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 발효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TSSG 7007-2016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개정안</a:t>
            </a:r>
            <a:r>
              <a:rPr lang="en-AU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2 ,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안전 및 주요 부품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엘리베이터기계식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제동장치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대체 중단수단이 있는 승강기에 대한 유형 시험 요구조건의 강화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8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7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일까지 의견 수렴 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</a:pP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기존 </a:t>
            </a:r>
            <a:r>
              <a:rPr lang="ko-KR" altLang="en-US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엘리베이터안전평가를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위한 표준안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XXXX/T XXXX-202X)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개발 진행중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의견수렴 마감 기한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8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17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일까지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</a:pP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ISO 8100-32:2020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도입을 위한 업무 시작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승객용 </a:t>
            </a:r>
            <a:r>
              <a:rPr lang="ko-KR" altLang="en-US" sz="2000" b="0" kern="1200" dirty="0" smtClean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 기획 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및 선택</a:t>
            </a:r>
            <a:r>
              <a:rPr lang="en-US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GB/T (</a:t>
            </a:r>
            <a:r>
              <a:rPr lang="ko-KR" altLang="en-US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중국국가표준</a:t>
            </a:r>
            <a:r>
              <a:rPr lang="en-AU" altLang="ko-KR" sz="2000" b="0" kern="1200" dirty="0">
                <a:solidFill>
                  <a:prstClr val="black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).</a:t>
            </a: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</a:pP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endParaRPr lang="en-AU" sz="20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</a:pPr>
            <a:endParaRPr lang="en-AU" sz="1200" b="0" kern="1200" dirty="0">
              <a:solidFill>
                <a:prstClr val="black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  Graham Worthington                                               6</a:t>
            </a: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B08831-E353-4C3F-B40E-D6DB92926AD4}"/>
              </a:ext>
            </a:extLst>
          </p:cNvPr>
          <p:cNvSpPr txBox="1">
            <a:spLocks/>
          </p:cNvSpPr>
          <p:nvPr/>
        </p:nvSpPr>
        <p:spPr bwMode="auto">
          <a:xfrm>
            <a:off x="3468211" y="124272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9253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997" y="1446895"/>
            <a:ext cx="14091038" cy="7682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800" u="sng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뉴질랜드</a:t>
            </a:r>
            <a:endParaRPr lang="en-GB" sz="2800" u="sng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1000" u="sng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</a:t>
            </a:r>
            <a:r>
              <a:rPr lang="en-US" altLang="ko-KR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</a:t>
            </a:r>
            <a:r>
              <a:rPr lang="ko-KR" altLang="en-US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건물 및 </a:t>
            </a:r>
            <a:r>
              <a:rPr lang="ko-KR" altLang="en-US" sz="2000" dirty="0" err="1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주택부</a:t>
            </a:r>
            <a:r>
              <a:rPr lang="en-US" altLang="ko-KR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</a:t>
            </a:r>
            <a:r>
              <a:rPr lang="ko-KR" altLang="en-US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건물규정법</a:t>
            </a:r>
            <a:r>
              <a:rPr lang="en-US" altLang="ko-KR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)</a:t>
            </a:r>
            <a:endParaRPr lang="en-GB" sz="20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1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GB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2017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년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8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월 이후 </a:t>
            </a:r>
            <a:r>
              <a:rPr lang="ko-KR" altLang="en-US" sz="2000" b="0" dirty="0" smtClean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신규 판매되는 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모든 승강기는 </a:t>
            </a:r>
            <a:r>
              <a:rPr lang="en-GB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 81 – 20 &amp; 50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를 준수해야 함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en-GB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EN81-58 (ISO 3008-2)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수용</a:t>
            </a:r>
            <a:endParaRPr lang="en-GB" sz="2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vl="0"/>
            <a:endParaRPr lang="en-GB" sz="12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vl="0"/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규정의 직접 도입과 함께 호주 전철을 따름</a:t>
            </a:r>
            <a:endParaRPr lang="en-GB" sz="2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vl="0"/>
            <a:endParaRPr lang="en-GB" sz="16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vl="0"/>
            <a:r>
              <a:rPr lang="en-GB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 81-77 (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내진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) 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도입에 관한 논의 진행 중</a:t>
            </a:r>
            <a:endParaRPr lang="en-GB" sz="2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vl="0"/>
            <a:endParaRPr lang="en-GB" sz="11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800" u="sng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홍콩</a:t>
            </a:r>
            <a:r>
              <a:rPr lang="en-GB" sz="2800" u="sng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</a:p>
          <a:p>
            <a:pPr marL="0" indent="0">
              <a:buNone/>
            </a:pPr>
            <a:endParaRPr lang="en-GB" sz="900" u="sng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규제기구 </a:t>
            </a:r>
            <a:r>
              <a:rPr lang="en-US" altLang="ko-KR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</a:t>
            </a:r>
            <a:r>
              <a:rPr lang="ko-KR" altLang="en-US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전기 </a:t>
            </a:r>
            <a:r>
              <a:rPr lang="en-US" altLang="ko-KR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&amp; </a:t>
            </a:r>
            <a:r>
              <a:rPr lang="ko-KR" altLang="en-US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기계 서비스부</a:t>
            </a:r>
            <a:r>
              <a:rPr lang="en-US" altLang="ko-KR" sz="20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(EMSD)</a:t>
            </a:r>
            <a:endParaRPr lang="en-GB" sz="20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1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EN81-20/50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을 기반으로 한 일부 홍콩 요구조건을 별첨으로 포함한 신규 설계 실천 규정이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2019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년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8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월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30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일 공보에 발표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. 2020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년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6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월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1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일 시행</a:t>
            </a:r>
            <a:endParaRPr lang="en-US" altLang="ko-KR" sz="2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lvl="0"/>
            <a:endParaRPr lang="en-US" sz="1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EN115-2017 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및 홍콩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설계 실천규정의 에스컬레이터 내용의 병합이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2021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년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3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분기 내 마무리</a:t>
            </a:r>
            <a:endParaRPr lang="en-US" sz="2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12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노후 승강기의 규제 및 현대화 의무 도입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( EN 81 – 80)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에 관한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EMSD 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및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LECA</a:t>
            </a:r>
            <a:r>
              <a:rPr lang="ko-KR" altLang="en-US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의 사전논의 </a:t>
            </a:r>
            <a:r>
              <a:rPr lang="en-US" altLang="ko-KR" sz="2000" b="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 </a:t>
            </a:r>
            <a:endParaRPr lang="en-US" sz="2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2000" b="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7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US" sz="11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  Graham Worthington                                                 7</a:t>
            </a: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16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3379F38-B551-4943-A86C-4A50D9DD3F59}"/>
              </a:ext>
            </a:extLst>
          </p:cNvPr>
          <p:cNvSpPr txBox="1">
            <a:spLocks/>
          </p:cNvSpPr>
          <p:nvPr/>
        </p:nvSpPr>
        <p:spPr bwMode="auto">
          <a:xfrm>
            <a:off x="3468211" y="124272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25187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181" y="1430639"/>
            <a:ext cx="14001369" cy="74888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AU" sz="7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800" u="sng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인도</a:t>
            </a:r>
            <a:endParaRPr lang="en-GB" sz="28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GB" sz="1000" u="sng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규제 기구 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: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국가 건물규정청</a:t>
            </a:r>
            <a:endParaRPr lang="en-GB" sz="2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r>
              <a:rPr 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29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개 중 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10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개 주에서 </a:t>
            </a:r>
            <a:r>
              <a:rPr lang="ko-KR" altLang="en-US" sz="200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엘리베이터규제</a:t>
            </a:r>
            <a:r>
              <a:rPr lang="en-US" altLang="ko-KR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다른 주는 </a:t>
            </a:r>
            <a:r>
              <a:rPr lang="ko-KR" altLang="en-US" sz="200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건물 </a:t>
            </a:r>
            <a:r>
              <a:rPr lang="ko-KR" altLang="en-US" sz="200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규정 규제를 준수</a:t>
            </a:r>
            <a:endParaRPr lang="en-US" sz="200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 marL="0" indent="0">
              <a:buNone/>
            </a:pPr>
            <a:endParaRPr lang="en-US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IS 17106 (part 1) :2019 / ISO 22201 – 1 : 2017 (PESSRAL)</a:t>
            </a:r>
          </a:p>
          <a:p>
            <a:pPr>
              <a:spcAft>
                <a:spcPts val="0"/>
              </a:spcAft>
            </a:pPr>
            <a:endParaRPr lang="en-US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EN81-21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기반으로 한 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  <a:cs typeface="Times New Roman"/>
              </a:rPr>
              <a:t>IS 17386 : 2020</a:t>
            </a:r>
          </a:p>
          <a:p>
            <a:pPr>
              <a:spcAft>
                <a:spcPts val="0"/>
              </a:spcAft>
            </a:pPr>
            <a:endParaRPr lang="en-US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 81-80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기반으로 한 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 17941 : 2020 </a:t>
            </a:r>
          </a:p>
          <a:p>
            <a:pPr>
              <a:spcAft>
                <a:spcPts val="0"/>
              </a:spcAft>
            </a:pPr>
            <a:endParaRPr lang="en-US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EN81-70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기반으로 한 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 15330 : 2020</a:t>
            </a:r>
            <a:endParaRPr lang="en-US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spcAft>
                <a:spcPts val="0"/>
              </a:spcAft>
            </a:pP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EN115:1995+A1:1998 + A2 :2004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을 기반으로 한 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 4591 Part 1 / Sec 1 – 3</a:t>
            </a:r>
          </a:p>
          <a:p>
            <a:pPr>
              <a:spcAft>
                <a:spcPts val="0"/>
              </a:spcAft>
            </a:pPr>
            <a:endParaRPr lang="en-US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spcAft>
                <a:spcPts val="0"/>
              </a:spcAft>
            </a:pP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 17517 : 2020, ISO 3008 – 2 : 2017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의 도입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spcAft>
                <a:spcPts val="0"/>
              </a:spcAft>
            </a:pPr>
            <a:endParaRPr lang="en-US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spcAft>
                <a:spcPts val="0"/>
              </a:spcAft>
            </a:pP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 17515 (part 1 -3 ) : 2021 / ISO 25745 – 1 : 2012</a:t>
            </a:r>
          </a:p>
          <a:p>
            <a:pPr>
              <a:spcAft>
                <a:spcPts val="0"/>
              </a:spcAft>
            </a:pPr>
            <a:endParaRPr lang="en-US" sz="9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spcAft>
                <a:spcPts val="0"/>
              </a:spcAft>
            </a:pP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ISO 8100 – 1 / 2 : 2019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초안 및 공공 의견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수렴하에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개정도입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신규 </a:t>
            </a:r>
            <a:r>
              <a:rPr 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IS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숫자가 발행될 예정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spcAft>
                <a:spcPts val="0"/>
              </a:spcAft>
            </a:pPr>
            <a:endParaRPr lang="en-US" sz="11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spcAft>
                <a:spcPts val="0"/>
              </a:spcAft>
            </a:pP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승차감 측정 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part 1 &amp; 2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개발 중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spcAft>
                <a:spcPts val="0"/>
              </a:spcAft>
            </a:pPr>
            <a:endParaRPr lang="en-US" sz="1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spcAft>
                <a:spcPts val="0"/>
              </a:spcAft>
            </a:pPr>
            <a:r>
              <a:rPr lang="ko-KR" altLang="en-US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엘리베이터</a:t>
            </a:r>
            <a:r>
              <a:rPr lang="en-US" altLang="ko-KR" sz="2000" b="0" dirty="0" smtClean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에스컬레이터</a:t>
            </a:r>
            <a:r>
              <a:rPr lang="en-US" altLang="ko-KR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2000" b="0" dirty="0" err="1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무빙워크에</a:t>
            </a:r>
            <a:r>
              <a:rPr lang="ko-KR" altLang="en-US" sz="20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대한 유지보수 가이드 개발 중</a:t>
            </a:r>
            <a:endParaRPr lang="en-US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spcAft>
                <a:spcPts val="0"/>
              </a:spcAft>
              <a:buNone/>
            </a:pPr>
            <a:endParaRPr lang="en-AU" sz="14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spcAft>
                <a:spcPts val="0"/>
              </a:spcAft>
              <a:buNone/>
            </a:pPr>
            <a:endParaRPr lang="en-AU" sz="20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US" sz="1800" b="0" kern="1200" dirty="0">
                <a:solidFill>
                  <a:srgbClr val="000000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15-09-2021                                     Graham Worthington                                           8</a:t>
            </a: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2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18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b="0" kern="1200" dirty="0">
              <a:solidFill>
                <a:srgbClr val="000000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0" indent="0">
              <a:buNone/>
            </a:pPr>
            <a:r>
              <a:rPr lang="en-GB" sz="3200" b="0" dirty="0">
                <a:solidFill>
                  <a:schemeClr val="tx1"/>
                </a:solidFill>
                <a:effectLst/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 </a:t>
            </a:r>
            <a:endParaRPr lang="en-AU" sz="3200" b="0" dirty="0">
              <a:solidFill>
                <a:schemeClr val="tx1"/>
              </a:solidFill>
              <a:effectLst/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>
              <a:buNone/>
            </a:pPr>
            <a:endParaRPr lang="en-AU" sz="1100" dirty="0"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2013F11-4B78-491D-B2C0-8603A0FAAECB}"/>
              </a:ext>
            </a:extLst>
          </p:cNvPr>
          <p:cNvSpPr txBox="1">
            <a:spLocks/>
          </p:cNvSpPr>
          <p:nvPr/>
        </p:nvSpPr>
        <p:spPr bwMode="auto">
          <a:xfrm>
            <a:off x="3468211" y="124272"/>
            <a:ext cx="11704320" cy="162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65023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130046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950690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2600919" algn="ctr" rtl="0" fontAlgn="base">
              <a:spcBef>
                <a:spcPct val="0"/>
              </a:spcBef>
              <a:spcAft>
                <a:spcPct val="0"/>
              </a:spcAft>
              <a:defRPr sz="6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아태지역 규정</a:t>
            </a:r>
            <a:r>
              <a:rPr lang="en-US" altLang="ko-KR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, </a:t>
            </a:r>
            <a:r>
              <a:rPr lang="ko-KR" altLang="en-US" sz="4800" kern="0" dirty="0">
                <a:solidFill>
                  <a:schemeClr val="tx1"/>
                </a:solidFill>
                <a:effectLst/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표준 및 안전</a:t>
            </a:r>
            <a:endParaRPr lang="en-AU" sz="4800" kern="0" dirty="0">
              <a:solidFill>
                <a:schemeClr val="tx1"/>
              </a:solidFill>
              <a:effectLst/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0539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COLOR" val="SPREcolor_red"/>
  <p:tag name="VARPPTTYPE" val="SPREpotSPRE"/>
  <p:tag name="VARPPTLANGSEL" val="SPREEnglish"/>
  <p:tag name="VARGRIDMODE" val="SPREgrid_none_value"/>
  <p:tag name="VARPOTVERSION" val="SPRE1.53"/>
  <p:tag name="VARLOGOSCHINDLER" val="SPRE0"/>
  <p:tag name="VARLOGOATLAS" val="SPRE0"/>
  <p:tag name="VARLOGOASIA" val="SPRE"/>
  <p:tag name="VARPPTLANG" val="SPREEnglish"/>
  <p:tag name="VARPPTEDITORS_NAME" val="SPRE"/>
  <p:tag name="VARPPTKG" val="SPRE"/>
  <p:tag name="VARPPTDIVISION" val="SPRE"/>
  <p:tag name="VARPPTPLACE" val="SPRE"/>
  <p:tag name="VARPPTDATE_CREATION" val="SPRE"/>
  <p:tag name="VARPPTPRESENTATION_ID" val="SPRE"/>
  <p:tag name="VARPPTSHOWPAGE_NUMBER" val="SPRE0"/>
  <p:tag name="VARPPTCLOSING_TEXT" val="SPREThank you for your attention."/>
  <p:tag name="VARPPTSETUPPERFORMED" val="SPRETRUE"/>
</p:tagLst>
</file>

<file path=ppt/theme/theme1.xml><?xml version="1.0" encoding="utf-8"?>
<a:theme xmlns:a="http://schemas.openxmlformats.org/drawingml/2006/main" name="1_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AC1AB936B30346B8ED3C1E7ED414B2" ma:contentTypeVersion="2" ma:contentTypeDescription="Create a new document." ma:contentTypeScope="" ma:versionID="b9b5bbb2ac8ed739e3e8a8f79a0dc9cf">
  <xsd:schema xmlns:xsd="http://www.w3.org/2001/XMLSchema" xmlns:xs="http://www.w3.org/2001/XMLSchema" xmlns:p="http://schemas.microsoft.com/office/2006/metadata/properties" xmlns:ns3="3fd76656-6201-4114-a59b-218493e2de36" targetNamespace="http://schemas.microsoft.com/office/2006/metadata/properties" ma:root="true" ma:fieldsID="9050890d578b37f41f8eadcee09a0c59" ns3:_="">
    <xsd:import namespace="3fd76656-6201-4114-a59b-218493e2de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76656-6201-4114-a59b-218493e2de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AFC70B-AFA4-4FAD-8B6A-AD6CADDDD3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76656-6201-4114-a59b-218493e2d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2EE33E-EE3D-4442-869B-CA2650B64BE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3fd76656-6201-4114-a59b-218493e2de36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865E34-32B2-4296-B9BC-0F743A8E7F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2823</TotalTime>
  <Words>2508</Words>
  <Application>Microsoft Office PowerPoint</Application>
  <PresentationFormat>사용자 지정</PresentationFormat>
  <Paragraphs>667</Paragraphs>
  <Slides>25</Slides>
  <Notes>11</Notes>
  <HiddenSlides>0</HiddenSlides>
  <MMClips>0</MMClips>
  <ScaleCrop>false</ScaleCrop>
  <HeadingPairs>
    <vt:vector size="8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25</vt:i4>
      </vt:variant>
    </vt:vector>
  </HeadingPairs>
  <TitlesOfParts>
    <vt:vector size="39" baseType="lpstr">
      <vt:lpstr>HY얕은샘물M</vt:lpstr>
      <vt:lpstr>KoPubWorld돋움체 Light</vt:lpstr>
      <vt:lpstr>KoPub돋움체 Light</vt:lpstr>
      <vt:lpstr>바탕체</vt:lpstr>
      <vt:lpstr>Arial</vt:lpstr>
      <vt:lpstr>Arial Narrow</vt:lpstr>
      <vt:lpstr>Calibri</vt:lpstr>
      <vt:lpstr>Times New Roman</vt:lpstr>
      <vt:lpstr>Verdana</vt:lpstr>
      <vt:lpstr>Wingdings</vt:lpstr>
      <vt:lpstr>1_Default Design</vt:lpstr>
      <vt:lpstr>Custom Design</vt:lpstr>
      <vt:lpstr>Picture</vt:lpstr>
      <vt:lpstr>Worksheet</vt:lpstr>
      <vt:lpstr>    한국 국제 승강기 엑스포  2021  </vt:lpstr>
      <vt:lpstr>아시아 태평양 국가</vt:lpstr>
      <vt:lpstr>법규위원회 및 표준기구</vt:lpstr>
      <vt:lpstr>규정 및 표준</vt:lpstr>
      <vt:lpstr>규정, 표준 및 규제</vt:lpstr>
      <vt:lpstr>아태지역 규정, 표준 및 안전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EN 81 및 ISO 8100  규정의 조화</vt:lpstr>
      <vt:lpstr>EN 81 / ISO 8100 조율 진전상황</vt:lpstr>
      <vt:lpstr>ISO 수행기반규정</vt:lpstr>
      <vt:lpstr> 국제 적합성평가 프로세스 GCAP’s</vt:lpstr>
      <vt:lpstr>적합성 평가 프로세스</vt:lpstr>
      <vt:lpstr>국제 적합성인증평가프로세스</vt:lpstr>
      <vt:lpstr>GCAP’s 를 위한 기술 문서</vt:lpstr>
      <vt:lpstr>GCAP’s 및 GESR’s의 적용 예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Worthington, Graham</dc:creator>
  <cp:lastModifiedBy>User</cp:lastModifiedBy>
  <cp:revision>1028</cp:revision>
  <dcterms:created xsi:type="dcterms:W3CDTF">2006-01-16T13:05:46Z</dcterms:created>
  <dcterms:modified xsi:type="dcterms:W3CDTF">2021-09-11T00:18:03Z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0x0101002FAC1AB936B30346B8ED3C1E7ED414B2</vt:lpwstr>
  </property>
</Properties>
</file>